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91" r:id="rId26"/>
    <p:sldId id="281" r:id="rId27"/>
    <p:sldId id="282" r:id="rId28"/>
    <p:sldId id="283" r:id="rId29"/>
    <p:sldId id="284" r:id="rId30"/>
    <p:sldId id="285" r:id="rId31"/>
    <p:sldId id="286" r:id="rId32"/>
    <p:sldId id="287" r:id="rId33"/>
    <p:sldId id="288" r:id="rId34"/>
    <p:sldId id="289" r:id="rId35"/>
    <p:sldId id="290" r:id="rId36"/>
    <p:sldId id="292" r:id="rId37"/>
    <p:sldId id="296" r:id="rId38"/>
    <p:sldId id="293" r:id="rId39"/>
    <p:sldId id="294" r:id="rId40"/>
    <p:sldId id="295"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8" r:id="rId71"/>
    <p:sldId id="329" r:id="rId72"/>
    <p:sldId id="326" r:id="rId73"/>
    <p:sldId id="327" r:id="rId74"/>
    <p:sldId id="330" r:id="rId75"/>
    <p:sldId id="331" r:id="rId76"/>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26" autoAdjust="0"/>
    <p:restoredTop sz="94660"/>
  </p:normalViewPr>
  <p:slideViewPr>
    <p:cSldViewPr snapToGrid="0">
      <p:cViewPr varScale="1">
        <p:scale>
          <a:sx n="41" d="100"/>
          <a:sy n="41" d="100"/>
        </p:scale>
        <p:origin x="9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2AA869-870E-70D4-592C-A5815D43D9A9}"/>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en-US"/>
          </a:p>
        </p:txBody>
      </p:sp>
      <p:sp>
        <p:nvSpPr>
          <p:cNvPr id="3" name="عنوان فرعي 2">
            <a:extLst>
              <a:ext uri="{FF2B5EF4-FFF2-40B4-BE49-F238E27FC236}">
                <a16:creationId xmlns:a16="http://schemas.microsoft.com/office/drawing/2014/main" id="{5D761BB1-ECA2-9369-2A03-CA5EBE44D4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a:p>
        </p:txBody>
      </p:sp>
      <p:sp>
        <p:nvSpPr>
          <p:cNvPr id="4" name="عنصر نائب للتاريخ 3">
            <a:extLst>
              <a:ext uri="{FF2B5EF4-FFF2-40B4-BE49-F238E27FC236}">
                <a16:creationId xmlns:a16="http://schemas.microsoft.com/office/drawing/2014/main" id="{39D4AB50-8EDC-6B51-4A53-F64BAD4370A4}"/>
              </a:ext>
            </a:extLst>
          </p:cNvPr>
          <p:cNvSpPr>
            <a:spLocks noGrp="1"/>
          </p:cNvSpPr>
          <p:nvPr>
            <p:ph type="dt" sz="half" idx="10"/>
          </p:nvPr>
        </p:nvSpPr>
        <p:spPr/>
        <p:txBody>
          <a:bodyPr/>
          <a:lstStyle/>
          <a:p>
            <a:fld id="{44552F86-3ACB-4F33-9178-DC0E8882CCD5}" type="datetimeFigureOut">
              <a:rPr lang="en-US" smtClean="0"/>
              <a:t>12/4/2023</a:t>
            </a:fld>
            <a:endParaRPr lang="en-US"/>
          </a:p>
        </p:txBody>
      </p:sp>
      <p:sp>
        <p:nvSpPr>
          <p:cNvPr id="5" name="عنصر نائب للتذييل 4">
            <a:extLst>
              <a:ext uri="{FF2B5EF4-FFF2-40B4-BE49-F238E27FC236}">
                <a16:creationId xmlns:a16="http://schemas.microsoft.com/office/drawing/2014/main" id="{A39C6868-81BF-9F81-3BD5-7BBA423660DB}"/>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196A4F6D-CC9D-6CE6-54AF-B087DDC7C69C}"/>
              </a:ext>
            </a:extLst>
          </p:cNvPr>
          <p:cNvSpPr>
            <a:spLocks noGrp="1"/>
          </p:cNvSpPr>
          <p:nvPr>
            <p:ph type="sldNum" sz="quarter" idx="12"/>
          </p:nvPr>
        </p:nvSpPr>
        <p:spPr/>
        <p:txBody>
          <a:bodyPr/>
          <a:lstStyle/>
          <a:p>
            <a:fld id="{ED60CC59-7419-466C-9277-DBD71194B952}" type="slidenum">
              <a:rPr lang="en-US" smtClean="0"/>
              <a:t>‹#›</a:t>
            </a:fld>
            <a:endParaRPr lang="en-US"/>
          </a:p>
        </p:txBody>
      </p:sp>
    </p:spTree>
    <p:extLst>
      <p:ext uri="{BB962C8B-B14F-4D97-AF65-F5344CB8AC3E}">
        <p14:creationId xmlns:p14="http://schemas.microsoft.com/office/powerpoint/2010/main" val="2940249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BFD9363-4D37-06E2-8021-A024079416F7}"/>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id="{4AB1E9F8-3245-1DEE-96E3-21D3AC14A074}"/>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8EC677DA-8A0E-7F74-2805-5943AC363EFE}"/>
              </a:ext>
            </a:extLst>
          </p:cNvPr>
          <p:cNvSpPr>
            <a:spLocks noGrp="1"/>
          </p:cNvSpPr>
          <p:nvPr>
            <p:ph type="dt" sz="half" idx="10"/>
          </p:nvPr>
        </p:nvSpPr>
        <p:spPr/>
        <p:txBody>
          <a:bodyPr/>
          <a:lstStyle/>
          <a:p>
            <a:fld id="{44552F86-3ACB-4F33-9178-DC0E8882CCD5}" type="datetimeFigureOut">
              <a:rPr lang="en-US" smtClean="0"/>
              <a:t>12/4/2023</a:t>
            </a:fld>
            <a:endParaRPr lang="en-US"/>
          </a:p>
        </p:txBody>
      </p:sp>
      <p:sp>
        <p:nvSpPr>
          <p:cNvPr id="5" name="عنصر نائب للتذييل 4">
            <a:extLst>
              <a:ext uri="{FF2B5EF4-FFF2-40B4-BE49-F238E27FC236}">
                <a16:creationId xmlns:a16="http://schemas.microsoft.com/office/drawing/2014/main" id="{F92AAD01-41CC-A568-D03B-0757992A26CA}"/>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F2F4DA3D-2845-63CB-FEE9-E7D30BCAEC6B}"/>
              </a:ext>
            </a:extLst>
          </p:cNvPr>
          <p:cNvSpPr>
            <a:spLocks noGrp="1"/>
          </p:cNvSpPr>
          <p:nvPr>
            <p:ph type="sldNum" sz="quarter" idx="12"/>
          </p:nvPr>
        </p:nvSpPr>
        <p:spPr/>
        <p:txBody>
          <a:bodyPr/>
          <a:lstStyle/>
          <a:p>
            <a:fld id="{ED60CC59-7419-466C-9277-DBD71194B952}" type="slidenum">
              <a:rPr lang="en-US" smtClean="0"/>
              <a:t>‹#›</a:t>
            </a:fld>
            <a:endParaRPr lang="en-US"/>
          </a:p>
        </p:txBody>
      </p:sp>
    </p:spTree>
    <p:extLst>
      <p:ext uri="{BB962C8B-B14F-4D97-AF65-F5344CB8AC3E}">
        <p14:creationId xmlns:p14="http://schemas.microsoft.com/office/powerpoint/2010/main" val="3908562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54A10676-A15F-309A-7B7D-154992FE6CFB}"/>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id="{65FED878-5D26-8169-DBB1-D8EB26957F84}"/>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B199BF4F-D6CB-F2D2-5EB8-98CBF33319C1}"/>
              </a:ext>
            </a:extLst>
          </p:cNvPr>
          <p:cNvSpPr>
            <a:spLocks noGrp="1"/>
          </p:cNvSpPr>
          <p:nvPr>
            <p:ph type="dt" sz="half" idx="10"/>
          </p:nvPr>
        </p:nvSpPr>
        <p:spPr/>
        <p:txBody>
          <a:bodyPr/>
          <a:lstStyle/>
          <a:p>
            <a:fld id="{44552F86-3ACB-4F33-9178-DC0E8882CCD5}" type="datetimeFigureOut">
              <a:rPr lang="en-US" smtClean="0"/>
              <a:t>12/4/2023</a:t>
            </a:fld>
            <a:endParaRPr lang="en-US"/>
          </a:p>
        </p:txBody>
      </p:sp>
      <p:sp>
        <p:nvSpPr>
          <p:cNvPr id="5" name="عنصر نائب للتذييل 4">
            <a:extLst>
              <a:ext uri="{FF2B5EF4-FFF2-40B4-BE49-F238E27FC236}">
                <a16:creationId xmlns:a16="http://schemas.microsoft.com/office/drawing/2014/main" id="{708A0573-B1B5-4BFA-FA77-BB5614E34D42}"/>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8D9FAB8E-23B6-8F13-6EB3-0391930C12FA}"/>
              </a:ext>
            </a:extLst>
          </p:cNvPr>
          <p:cNvSpPr>
            <a:spLocks noGrp="1"/>
          </p:cNvSpPr>
          <p:nvPr>
            <p:ph type="sldNum" sz="quarter" idx="12"/>
          </p:nvPr>
        </p:nvSpPr>
        <p:spPr/>
        <p:txBody>
          <a:bodyPr/>
          <a:lstStyle/>
          <a:p>
            <a:fld id="{ED60CC59-7419-466C-9277-DBD71194B952}" type="slidenum">
              <a:rPr lang="en-US" smtClean="0"/>
              <a:t>‹#›</a:t>
            </a:fld>
            <a:endParaRPr lang="en-US"/>
          </a:p>
        </p:txBody>
      </p:sp>
    </p:spTree>
    <p:extLst>
      <p:ext uri="{BB962C8B-B14F-4D97-AF65-F5344CB8AC3E}">
        <p14:creationId xmlns:p14="http://schemas.microsoft.com/office/powerpoint/2010/main" val="165402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4843B7F-F803-0B53-A71B-A0F6DEAF2BF1}"/>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51EE9FEE-105D-C706-9552-EC594F6546B0}"/>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4200C510-6090-2BC4-FA57-DC5C05FEF955}"/>
              </a:ext>
            </a:extLst>
          </p:cNvPr>
          <p:cNvSpPr>
            <a:spLocks noGrp="1"/>
          </p:cNvSpPr>
          <p:nvPr>
            <p:ph type="dt" sz="half" idx="10"/>
          </p:nvPr>
        </p:nvSpPr>
        <p:spPr/>
        <p:txBody>
          <a:bodyPr/>
          <a:lstStyle/>
          <a:p>
            <a:fld id="{44552F86-3ACB-4F33-9178-DC0E8882CCD5}" type="datetimeFigureOut">
              <a:rPr lang="en-US" smtClean="0"/>
              <a:t>12/4/2023</a:t>
            </a:fld>
            <a:endParaRPr lang="en-US"/>
          </a:p>
        </p:txBody>
      </p:sp>
      <p:sp>
        <p:nvSpPr>
          <p:cNvPr id="5" name="عنصر نائب للتذييل 4">
            <a:extLst>
              <a:ext uri="{FF2B5EF4-FFF2-40B4-BE49-F238E27FC236}">
                <a16:creationId xmlns:a16="http://schemas.microsoft.com/office/drawing/2014/main" id="{00AA3BE4-7816-3608-92B0-AA0917B4A7F5}"/>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DEB60D1F-5D71-8052-579E-CB173F623A62}"/>
              </a:ext>
            </a:extLst>
          </p:cNvPr>
          <p:cNvSpPr>
            <a:spLocks noGrp="1"/>
          </p:cNvSpPr>
          <p:nvPr>
            <p:ph type="sldNum" sz="quarter" idx="12"/>
          </p:nvPr>
        </p:nvSpPr>
        <p:spPr/>
        <p:txBody>
          <a:bodyPr/>
          <a:lstStyle/>
          <a:p>
            <a:fld id="{ED60CC59-7419-466C-9277-DBD71194B952}" type="slidenum">
              <a:rPr lang="en-US" smtClean="0"/>
              <a:t>‹#›</a:t>
            </a:fld>
            <a:endParaRPr lang="en-US"/>
          </a:p>
        </p:txBody>
      </p:sp>
    </p:spTree>
    <p:extLst>
      <p:ext uri="{BB962C8B-B14F-4D97-AF65-F5344CB8AC3E}">
        <p14:creationId xmlns:p14="http://schemas.microsoft.com/office/powerpoint/2010/main" val="395209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0B56AE2-9A62-BC24-2B71-6A45791C1754}"/>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5B0C4FE5-3E8A-E447-9228-36C1F82A0D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8BF103A4-CDCA-1FC5-2498-AAAC34D022F9}"/>
              </a:ext>
            </a:extLst>
          </p:cNvPr>
          <p:cNvSpPr>
            <a:spLocks noGrp="1"/>
          </p:cNvSpPr>
          <p:nvPr>
            <p:ph type="dt" sz="half" idx="10"/>
          </p:nvPr>
        </p:nvSpPr>
        <p:spPr/>
        <p:txBody>
          <a:bodyPr/>
          <a:lstStyle/>
          <a:p>
            <a:fld id="{44552F86-3ACB-4F33-9178-DC0E8882CCD5}" type="datetimeFigureOut">
              <a:rPr lang="en-US" smtClean="0"/>
              <a:t>12/4/2023</a:t>
            </a:fld>
            <a:endParaRPr lang="en-US"/>
          </a:p>
        </p:txBody>
      </p:sp>
      <p:sp>
        <p:nvSpPr>
          <p:cNvPr id="5" name="عنصر نائب للتذييل 4">
            <a:extLst>
              <a:ext uri="{FF2B5EF4-FFF2-40B4-BE49-F238E27FC236}">
                <a16:creationId xmlns:a16="http://schemas.microsoft.com/office/drawing/2014/main" id="{0FF8699F-A461-5206-61B4-A8F375872BFA}"/>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18BE786A-2A0A-1027-DD19-CC30BF23DA2D}"/>
              </a:ext>
            </a:extLst>
          </p:cNvPr>
          <p:cNvSpPr>
            <a:spLocks noGrp="1"/>
          </p:cNvSpPr>
          <p:nvPr>
            <p:ph type="sldNum" sz="quarter" idx="12"/>
          </p:nvPr>
        </p:nvSpPr>
        <p:spPr/>
        <p:txBody>
          <a:bodyPr/>
          <a:lstStyle/>
          <a:p>
            <a:fld id="{ED60CC59-7419-466C-9277-DBD71194B952}" type="slidenum">
              <a:rPr lang="en-US" smtClean="0"/>
              <a:t>‹#›</a:t>
            </a:fld>
            <a:endParaRPr lang="en-US"/>
          </a:p>
        </p:txBody>
      </p:sp>
    </p:spTree>
    <p:extLst>
      <p:ext uri="{BB962C8B-B14F-4D97-AF65-F5344CB8AC3E}">
        <p14:creationId xmlns:p14="http://schemas.microsoft.com/office/powerpoint/2010/main" val="1932902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42AD791-D7B0-2151-907C-F4949AB9C0A7}"/>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BD4E741B-B97D-8289-970C-FFB6C0874BC0}"/>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a:extLst>
              <a:ext uri="{FF2B5EF4-FFF2-40B4-BE49-F238E27FC236}">
                <a16:creationId xmlns:a16="http://schemas.microsoft.com/office/drawing/2014/main" id="{F2E4201F-543A-099C-FEFD-1151C73A9F32}"/>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A6AF6707-C723-DC1D-D7D3-583B412937EF}"/>
              </a:ext>
            </a:extLst>
          </p:cNvPr>
          <p:cNvSpPr>
            <a:spLocks noGrp="1"/>
          </p:cNvSpPr>
          <p:nvPr>
            <p:ph type="dt" sz="half" idx="10"/>
          </p:nvPr>
        </p:nvSpPr>
        <p:spPr/>
        <p:txBody>
          <a:bodyPr/>
          <a:lstStyle/>
          <a:p>
            <a:fld id="{44552F86-3ACB-4F33-9178-DC0E8882CCD5}" type="datetimeFigureOut">
              <a:rPr lang="en-US" smtClean="0"/>
              <a:t>12/4/2023</a:t>
            </a:fld>
            <a:endParaRPr lang="en-US"/>
          </a:p>
        </p:txBody>
      </p:sp>
      <p:sp>
        <p:nvSpPr>
          <p:cNvPr id="6" name="عنصر نائب للتذييل 5">
            <a:extLst>
              <a:ext uri="{FF2B5EF4-FFF2-40B4-BE49-F238E27FC236}">
                <a16:creationId xmlns:a16="http://schemas.microsoft.com/office/drawing/2014/main" id="{34EA774E-CD8F-BD47-E629-AF81CB2B4C38}"/>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id="{EB9B87B4-B30C-8A81-06E8-42B570D8B5C4}"/>
              </a:ext>
            </a:extLst>
          </p:cNvPr>
          <p:cNvSpPr>
            <a:spLocks noGrp="1"/>
          </p:cNvSpPr>
          <p:nvPr>
            <p:ph type="sldNum" sz="quarter" idx="12"/>
          </p:nvPr>
        </p:nvSpPr>
        <p:spPr/>
        <p:txBody>
          <a:bodyPr/>
          <a:lstStyle/>
          <a:p>
            <a:fld id="{ED60CC59-7419-466C-9277-DBD71194B952}" type="slidenum">
              <a:rPr lang="en-US" smtClean="0"/>
              <a:t>‹#›</a:t>
            </a:fld>
            <a:endParaRPr lang="en-US"/>
          </a:p>
        </p:txBody>
      </p:sp>
    </p:spTree>
    <p:extLst>
      <p:ext uri="{BB962C8B-B14F-4D97-AF65-F5344CB8AC3E}">
        <p14:creationId xmlns:p14="http://schemas.microsoft.com/office/powerpoint/2010/main" val="268484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2B242DD-9E9E-F476-C628-6FB547EF305A}"/>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77734936-63A9-E047-CE76-1A0FE0B182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E75581EA-F19D-02E5-EA18-4C483B8A6C9F}"/>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a:extLst>
              <a:ext uri="{FF2B5EF4-FFF2-40B4-BE49-F238E27FC236}">
                <a16:creationId xmlns:a16="http://schemas.microsoft.com/office/drawing/2014/main" id="{AB3A5593-7B7B-87B8-E052-2DD7642ED1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42B1B5C3-40CD-EECC-F9BF-960B118A22CF}"/>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a:extLst>
              <a:ext uri="{FF2B5EF4-FFF2-40B4-BE49-F238E27FC236}">
                <a16:creationId xmlns:a16="http://schemas.microsoft.com/office/drawing/2014/main" id="{A8067520-34E2-B7C3-5ADC-E0C9DBFD90FA}"/>
              </a:ext>
            </a:extLst>
          </p:cNvPr>
          <p:cNvSpPr>
            <a:spLocks noGrp="1"/>
          </p:cNvSpPr>
          <p:nvPr>
            <p:ph type="dt" sz="half" idx="10"/>
          </p:nvPr>
        </p:nvSpPr>
        <p:spPr/>
        <p:txBody>
          <a:bodyPr/>
          <a:lstStyle/>
          <a:p>
            <a:fld id="{44552F86-3ACB-4F33-9178-DC0E8882CCD5}" type="datetimeFigureOut">
              <a:rPr lang="en-US" smtClean="0"/>
              <a:t>12/4/2023</a:t>
            </a:fld>
            <a:endParaRPr lang="en-US"/>
          </a:p>
        </p:txBody>
      </p:sp>
      <p:sp>
        <p:nvSpPr>
          <p:cNvPr id="8" name="عنصر نائب للتذييل 7">
            <a:extLst>
              <a:ext uri="{FF2B5EF4-FFF2-40B4-BE49-F238E27FC236}">
                <a16:creationId xmlns:a16="http://schemas.microsoft.com/office/drawing/2014/main" id="{1239AB29-396F-89D7-25E1-D05B7B35B47B}"/>
              </a:ext>
            </a:extLst>
          </p:cNvPr>
          <p:cNvSpPr>
            <a:spLocks noGrp="1"/>
          </p:cNvSpPr>
          <p:nvPr>
            <p:ph type="ftr" sz="quarter" idx="11"/>
          </p:nvPr>
        </p:nvSpPr>
        <p:spPr/>
        <p:txBody>
          <a:bodyPr/>
          <a:lstStyle/>
          <a:p>
            <a:endParaRPr lang="en-US"/>
          </a:p>
        </p:txBody>
      </p:sp>
      <p:sp>
        <p:nvSpPr>
          <p:cNvPr id="9" name="عنصر نائب لرقم الشريحة 8">
            <a:extLst>
              <a:ext uri="{FF2B5EF4-FFF2-40B4-BE49-F238E27FC236}">
                <a16:creationId xmlns:a16="http://schemas.microsoft.com/office/drawing/2014/main" id="{2CCD6734-B94E-41D1-D9D6-5B9CC39F0252}"/>
              </a:ext>
            </a:extLst>
          </p:cNvPr>
          <p:cNvSpPr>
            <a:spLocks noGrp="1"/>
          </p:cNvSpPr>
          <p:nvPr>
            <p:ph type="sldNum" sz="quarter" idx="12"/>
          </p:nvPr>
        </p:nvSpPr>
        <p:spPr/>
        <p:txBody>
          <a:bodyPr/>
          <a:lstStyle/>
          <a:p>
            <a:fld id="{ED60CC59-7419-466C-9277-DBD71194B952}" type="slidenum">
              <a:rPr lang="en-US" smtClean="0"/>
              <a:t>‹#›</a:t>
            </a:fld>
            <a:endParaRPr lang="en-US"/>
          </a:p>
        </p:txBody>
      </p:sp>
    </p:spTree>
    <p:extLst>
      <p:ext uri="{BB962C8B-B14F-4D97-AF65-F5344CB8AC3E}">
        <p14:creationId xmlns:p14="http://schemas.microsoft.com/office/powerpoint/2010/main" val="2158626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C94F790-4BBD-11C6-9135-325B941D082C}"/>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تاريخ 2">
            <a:extLst>
              <a:ext uri="{FF2B5EF4-FFF2-40B4-BE49-F238E27FC236}">
                <a16:creationId xmlns:a16="http://schemas.microsoft.com/office/drawing/2014/main" id="{A0860E57-8DC0-11D3-648D-2705A7A00FAD}"/>
              </a:ext>
            </a:extLst>
          </p:cNvPr>
          <p:cNvSpPr>
            <a:spLocks noGrp="1"/>
          </p:cNvSpPr>
          <p:nvPr>
            <p:ph type="dt" sz="half" idx="10"/>
          </p:nvPr>
        </p:nvSpPr>
        <p:spPr/>
        <p:txBody>
          <a:bodyPr/>
          <a:lstStyle/>
          <a:p>
            <a:fld id="{44552F86-3ACB-4F33-9178-DC0E8882CCD5}" type="datetimeFigureOut">
              <a:rPr lang="en-US" smtClean="0"/>
              <a:t>12/4/2023</a:t>
            </a:fld>
            <a:endParaRPr lang="en-US"/>
          </a:p>
        </p:txBody>
      </p:sp>
      <p:sp>
        <p:nvSpPr>
          <p:cNvPr id="4" name="عنصر نائب للتذييل 3">
            <a:extLst>
              <a:ext uri="{FF2B5EF4-FFF2-40B4-BE49-F238E27FC236}">
                <a16:creationId xmlns:a16="http://schemas.microsoft.com/office/drawing/2014/main" id="{BCCCA4FE-8726-AA05-BA5B-50C0EFB64618}"/>
              </a:ext>
            </a:extLst>
          </p:cNvPr>
          <p:cNvSpPr>
            <a:spLocks noGrp="1"/>
          </p:cNvSpPr>
          <p:nvPr>
            <p:ph type="ftr" sz="quarter" idx="11"/>
          </p:nvPr>
        </p:nvSpPr>
        <p:spPr/>
        <p:txBody>
          <a:bodyPr/>
          <a:lstStyle/>
          <a:p>
            <a:endParaRPr lang="en-US"/>
          </a:p>
        </p:txBody>
      </p:sp>
      <p:sp>
        <p:nvSpPr>
          <p:cNvPr id="5" name="عنصر نائب لرقم الشريحة 4">
            <a:extLst>
              <a:ext uri="{FF2B5EF4-FFF2-40B4-BE49-F238E27FC236}">
                <a16:creationId xmlns:a16="http://schemas.microsoft.com/office/drawing/2014/main" id="{E89B43AC-66F4-476E-67BC-C31CD947C995}"/>
              </a:ext>
            </a:extLst>
          </p:cNvPr>
          <p:cNvSpPr>
            <a:spLocks noGrp="1"/>
          </p:cNvSpPr>
          <p:nvPr>
            <p:ph type="sldNum" sz="quarter" idx="12"/>
          </p:nvPr>
        </p:nvSpPr>
        <p:spPr/>
        <p:txBody>
          <a:bodyPr/>
          <a:lstStyle/>
          <a:p>
            <a:fld id="{ED60CC59-7419-466C-9277-DBD71194B952}" type="slidenum">
              <a:rPr lang="en-US" smtClean="0"/>
              <a:t>‹#›</a:t>
            </a:fld>
            <a:endParaRPr lang="en-US"/>
          </a:p>
        </p:txBody>
      </p:sp>
    </p:spTree>
    <p:extLst>
      <p:ext uri="{BB962C8B-B14F-4D97-AF65-F5344CB8AC3E}">
        <p14:creationId xmlns:p14="http://schemas.microsoft.com/office/powerpoint/2010/main" val="313279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96E38A2B-A20D-F298-0FAF-C5BC71E6F2F4}"/>
              </a:ext>
            </a:extLst>
          </p:cNvPr>
          <p:cNvSpPr>
            <a:spLocks noGrp="1"/>
          </p:cNvSpPr>
          <p:nvPr>
            <p:ph type="dt" sz="half" idx="10"/>
          </p:nvPr>
        </p:nvSpPr>
        <p:spPr/>
        <p:txBody>
          <a:bodyPr/>
          <a:lstStyle/>
          <a:p>
            <a:fld id="{44552F86-3ACB-4F33-9178-DC0E8882CCD5}" type="datetimeFigureOut">
              <a:rPr lang="en-US" smtClean="0"/>
              <a:t>12/4/2023</a:t>
            </a:fld>
            <a:endParaRPr lang="en-US"/>
          </a:p>
        </p:txBody>
      </p:sp>
      <p:sp>
        <p:nvSpPr>
          <p:cNvPr id="3" name="عنصر نائب للتذييل 2">
            <a:extLst>
              <a:ext uri="{FF2B5EF4-FFF2-40B4-BE49-F238E27FC236}">
                <a16:creationId xmlns:a16="http://schemas.microsoft.com/office/drawing/2014/main" id="{3B903B8F-52F5-77E8-0653-5259A8D98C35}"/>
              </a:ext>
            </a:extLst>
          </p:cNvPr>
          <p:cNvSpPr>
            <a:spLocks noGrp="1"/>
          </p:cNvSpPr>
          <p:nvPr>
            <p:ph type="ftr" sz="quarter" idx="11"/>
          </p:nvPr>
        </p:nvSpPr>
        <p:spPr/>
        <p:txBody>
          <a:bodyPr/>
          <a:lstStyle/>
          <a:p>
            <a:endParaRPr lang="en-US"/>
          </a:p>
        </p:txBody>
      </p:sp>
      <p:sp>
        <p:nvSpPr>
          <p:cNvPr id="4" name="عنصر نائب لرقم الشريحة 3">
            <a:extLst>
              <a:ext uri="{FF2B5EF4-FFF2-40B4-BE49-F238E27FC236}">
                <a16:creationId xmlns:a16="http://schemas.microsoft.com/office/drawing/2014/main" id="{11FD05F6-DCAB-1BB5-62F2-7BB9857E7E27}"/>
              </a:ext>
            </a:extLst>
          </p:cNvPr>
          <p:cNvSpPr>
            <a:spLocks noGrp="1"/>
          </p:cNvSpPr>
          <p:nvPr>
            <p:ph type="sldNum" sz="quarter" idx="12"/>
          </p:nvPr>
        </p:nvSpPr>
        <p:spPr/>
        <p:txBody>
          <a:bodyPr/>
          <a:lstStyle/>
          <a:p>
            <a:fld id="{ED60CC59-7419-466C-9277-DBD71194B952}" type="slidenum">
              <a:rPr lang="en-US" smtClean="0"/>
              <a:t>‹#›</a:t>
            </a:fld>
            <a:endParaRPr lang="en-US"/>
          </a:p>
        </p:txBody>
      </p:sp>
    </p:spTree>
    <p:extLst>
      <p:ext uri="{BB962C8B-B14F-4D97-AF65-F5344CB8AC3E}">
        <p14:creationId xmlns:p14="http://schemas.microsoft.com/office/powerpoint/2010/main" val="3240356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71CCD77-C68B-A7DE-3B0E-E08555CEDCEA}"/>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F5DB21C1-0C97-799E-0089-9234C7CFAB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a:extLst>
              <a:ext uri="{FF2B5EF4-FFF2-40B4-BE49-F238E27FC236}">
                <a16:creationId xmlns:a16="http://schemas.microsoft.com/office/drawing/2014/main" id="{99B63C02-97B2-1CD6-BBF9-1567D0732D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A7E359B5-F3EE-CE0C-6D1A-F03266607A5C}"/>
              </a:ext>
            </a:extLst>
          </p:cNvPr>
          <p:cNvSpPr>
            <a:spLocks noGrp="1"/>
          </p:cNvSpPr>
          <p:nvPr>
            <p:ph type="dt" sz="half" idx="10"/>
          </p:nvPr>
        </p:nvSpPr>
        <p:spPr/>
        <p:txBody>
          <a:bodyPr/>
          <a:lstStyle/>
          <a:p>
            <a:fld id="{44552F86-3ACB-4F33-9178-DC0E8882CCD5}" type="datetimeFigureOut">
              <a:rPr lang="en-US" smtClean="0"/>
              <a:t>12/4/2023</a:t>
            </a:fld>
            <a:endParaRPr lang="en-US"/>
          </a:p>
        </p:txBody>
      </p:sp>
      <p:sp>
        <p:nvSpPr>
          <p:cNvPr id="6" name="عنصر نائب للتذييل 5">
            <a:extLst>
              <a:ext uri="{FF2B5EF4-FFF2-40B4-BE49-F238E27FC236}">
                <a16:creationId xmlns:a16="http://schemas.microsoft.com/office/drawing/2014/main" id="{CCA5F88B-7A24-8C97-F428-6CF41FCB2F38}"/>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id="{52EE2A76-D95D-C688-CE22-3F2F34D3C2B9}"/>
              </a:ext>
            </a:extLst>
          </p:cNvPr>
          <p:cNvSpPr>
            <a:spLocks noGrp="1"/>
          </p:cNvSpPr>
          <p:nvPr>
            <p:ph type="sldNum" sz="quarter" idx="12"/>
          </p:nvPr>
        </p:nvSpPr>
        <p:spPr/>
        <p:txBody>
          <a:bodyPr/>
          <a:lstStyle/>
          <a:p>
            <a:fld id="{ED60CC59-7419-466C-9277-DBD71194B952}" type="slidenum">
              <a:rPr lang="en-US" smtClean="0"/>
              <a:t>‹#›</a:t>
            </a:fld>
            <a:endParaRPr lang="en-US"/>
          </a:p>
        </p:txBody>
      </p:sp>
    </p:spTree>
    <p:extLst>
      <p:ext uri="{BB962C8B-B14F-4D97-AF65-F5344CB8AC3E}">
        <p14:creationId xmlns:p14="http://schemas.microsoft.com/office/powerpoint/2010/main" val="2042468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DC3BB09-71F1-0018-4DB8-52526BF023A5}"/>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عنصر نائب للصورة 2">
            <a:extLst>
              <a:ext uri="{FF2B5EF4-FFF2-40B4-BE49-F238E27FC236}">
                <a16:creationId xmlns:a16="http://schemas.microsoft.com/office/drawing/2014/main" id="{375F5587-7A90-1386-5B69-AA2C940468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a:extLst>
              <a:ext uri="{FF2B5EF4-FFF2-40B4-BE49-F238E27FC236}">
                <a16:creationId xmlns:a16="http://schemas.microsoft.com/office/drawing/2014/main" id="{23754819-6EF2-9A92-D226-E238EA814F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1765ED2C-1D66-EBA4-B7BC-7D019419840D}"/>
              </a:ext>
            </a:extLst>
          </p:cNvPr>
          <p:cNvSpPr>
            <a:spLocks noGrp="1"/>
          </p:cNvSpPr>
          <p:nvPr>
            <p:ph type="dt" sz="half" idx="10"/>
          </p:nvPr>
        </p:nvSpPr>
        <p:spPr/>
        <p:txBody>
          <a:bodyPr/>
          <a:lstStyle/>
          <a:p>
            <a:fld id="{44552F86-3ACB-4F33-9178-DC0E8882CCD5}" type="datetimeFigureOut">
              <a:rPr lang="en-US" smtClean="0"/>
              <a:t>12/4/2023</a:t>
            </a:fld>
            <a:endParaRPr lang="en-US"/>
          </a:p>
        </p:txBody>
      </p:sp>
      <p:sp>
        <p:nvSpPr>
          <p:cNvPr id="6" name="عنصر نائب للتذييل 5">
            <a:extLst>
              <a:ext uri="{FF2B5EF4-FFF2-40B4-BE49-F238E27FC236}">
                <a16:creationId xmlns:a16="http://schemas.microsoft.com/office/drawing/2014/main" id="{C254A246-7683-8153-E078-74424BB02FDB}"/>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id="{3685A477-9D03-E51F-3F29-B03C3C965444}"/>
              </a:ext>
            </a:extLst>
          </p:cNvPr>
          <p:cNvSpPr>
            <a:spLocks noGrp="1"/>
          </p:cNvSpPr>
          <p:nvPr>
            <p:ph type="sldNum" sz="quarter" idx="12"/>
          </p:nvPr>
        </p:nvSpPr>
        <p:spPr/>
        <p:txBody>
          <a:bodyPr/>
          <a:lstStyle/>
          <a:p>
            <a:fld id="{ED60CC59-7419-466C-9277-DBD71194B952}" type="slidenum">
              <a:rPr lang="en-US" smtClean="0"/>
              <a:t>‹#›</a:t>
            </a:fld>
            <a:endParaRPr lang="en-US"/>
          </a:p>
        </p:txBody>
      </p:sp>
    </p:spTree>
    <p:extLst>
      <p:ext uri="{BB962C8B-B14F-4D97-AF65-F5344CB8AC3E}">
        <p14:creationId xmlns:p14="http://schemas.microsoft.com/office/powerpoint/2010/main" val="77026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96E2004D-5D17-8058-68EF-0785627FFAA2}"/>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9CF5C18C-AE1A-E9BF-EDB7-A1143E84796C}"/>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999513F2-B931-DC1C-FDB4-4D1B737C6B70}"/>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4552F86-3ACB-4F33-9178-DC0E8882CCD5}" type="datetimeFigureOut">
              <a:rPr lang="en-US" smtClean="0"/>
              <a:t>12/4/2023</a:t>
            </a:fld>
            <a:endParaRPr lang="en-US"/>
          </a:p>
        </p:txBody>
      </p:sp>
      <p:sp>
        <p:nvSpPr>
          <p:cNvPr id="5" name="عنصر نائب للتذييل 4">
            <a:extLst>
              <a:ext uri="{FF2B5EF4-FFF2-40B4-BE49-F238E27FC236}">
                <a16:creationId xmlns:a16="http://schemas.microsoft.com/office/drawing/2014/main" id="{4E724169-68C9-3B13-E373-2A608262AD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a:extLst>
              <a:ext uri="{FF2B5EF4-FFF2-40B4-BE49-F238E27FC236}">
                <a16:creationId xmlns:a16="http://schemas.microsoft.com/office/drawing/2014/main" id="{2D16B8EE-5A81-E5F7-3FD8-F96EB2894D7D}"/>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D60CC59-7419-466C-9277-DBD71194B952}" type="slidenum">
              <a:rPr lang="en-US" smtClean="0"/>
              <a:t>‹#›</a:t>
            </a:fld>
            <a:endParaRPr lang="en-US"/>
          </a:p>
        </p:txBody>
      </p:sp>
    </p:spTree>
    <p:extLst>
      <p:ext uri="{BB962C8B-B14F-4D97-AF65-F5344CB8AC3E}">
        <p14:creationId xmlns:p14="http://schemas.microsoft.com/office/powerpoint/2010/main" val="1014667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1B92AB0-0C91-5288-271A-909399606624}"/>
              </a:ext>
            </a:extLst>
          </p:cNvPr>
          <p:cNvSpPr>
            <a:spLocks noGrp="1"/>
          </p:cNvSpPr>
          <p:nvPr>
            <p:ph type="ctrTitle"/>
          </p:nvPr>
        </p:nvSpPr>
        <p:spPr/>
        <p:txBody>
          <a:bodyPr/>
          <a:lstStyle/>
          <a:p>
            <a:r>
              <a:rPr lang="en-US" dirty="0"/>
              <a:t>Third stage 2023-2024</a:t>
            </a:r>
            <a:br>
              <a:rPr lang="en-US" dirty="0"/>
            </a:br>
            <a:r>
              <a:rPr lang="en-US" dirty="0" err="1"/>
              <a:t>ph.technology</a:t>
            </a:r>
            <a:r>
              <a:rPr lang="en-US" dirty="0"/>
              <a:t> lab </a:t>
            </a:r>
          </a:p>
        </p:txBody>
      </p:sp>
      <p:sp>
        <p:nvSpPr>
          <p:cNvPr id="3" name="عنوان فرعي 2">
            <a:extLst>
              <a:ext uri="{FF2B5EF4-FFF2-40B4-BE49-F238E27FC236}">
                <a16:creationId xmlns:a16="http://schemas.microsoft.com/office/drawing/2014/main" id="{6E0E5B26-0473-74D2-3120-BCE9C50A240C}"/>
              </a:ext>
            </a:extLst>
          </p:cNvPr>
          <p:cNvSpPr>
            <a:spLocks noGrp="1"/>
          </p:cNvSpPr>
          <p:nvPr>
            <p:ph type="subTitle" idx="1"/>
          </p:nvPr>
        </p:nvSpPr>
        <p:spPr/>
        <p:txBody>
          <a:bodyPr/>
          <a:lstStyle/>
          <a:p>
            <a:r>
              <a:rPr lang="en-US" dirty="0"/>
              <a:t>Lab 1 .. Pharmaceutical solution </a:t>
            </a:r>
          </a:p>
        </p:txBody>
      </p:sp>
    </p:spTree>
    <p:extLst>
      <p:ext uri="{BB962C8B-B14F-4D97-AF65-F5344CB8AC3E}">
        <p14:creationId xmlns:p14="http://schemas.microsoft.com/office/powerpoint/2010/main" val="288012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650E98F-2605-93CC-DC20-27F8CD752773}"/>
              </a:ext>
            </a:extLst>
          </p:cNvPr>
          <p:cNvSpPr>
            <a:spLocks noGrp="1"/>
          </p:cNvSpPr>
          <p:nvPr>
            <p:ph type="title"/>
          </p:nvPr>
        </p:nvSpPr>
        <p:spPr/>
        <p:txBody>
          <a:bodyPr/>
          <a:lstStyle/>
          <a:p>
            <a:endParaRPr lang="en-US"/>
          </a:p>
        </p:txBody>
      </p:sp>
      <p:graphicFrame>
        <p:nvGraphicFramePr>
          <p:cNvPr id="4" name="جدول 4">
            <a:extLst>
              <a:ext uri="{FF2B5EF4-FFF2-40B4-BE49-F238E27FC236}">
                <a16:creationId xmlns:a16="http://schemas.microsoft.com/office/drawing/2014/main" id="{2CDBB381-D3A5-7505-2462-63F0FAB518E1}"/>
              </a:ext>
            </a:extLst>
          </p:cNvPr>
          <p:cNvGraphicFramePr>
            <a:graphicFrameLocks noGrp="1"/>
          </p:cNvGraphicFramePr>
          <p:nvPr>
            <p:ph idx="1"/>
            <p:extLst>
              <p:ext uri="{D42A27DB-BD31-4B8C-83A1-F6EECF244321}">
                <p14:modId xmlns:p14="http://schemas.microsoft.com/office/powerpoint/2010/main" val="219341106"/>
              </p:ext>
            </p:extLst>
          </p:nvPr>
        </p:nvGraphicFramePr>
        <p:xfrm>
          <a:off x="838200" y="1825625"/>
          <a:ext cx="10515600" cy="2834640"/>
        </p:xfrm>
        <a:graphic>
          <a:graphicData uri="http://schemas.openxmlformats.org/drawingml/2006/table">
            <a:tbl>
              <a:tblPr firstRow="1" bandRow="1">
                <a:tableStyleId>{2D5ABB26-0587-4C30-8999-92F81FD0307C}</a:tableStyleId>
              </a:tblPr>
              <a:tblGrid>
                <a:gridCol w="5257800">
                  <a:extLst>
                    <a:ext uri="{9D8B030D-6E8A-4147-A177-3AD203B41FA5}">
                      <a16:colId xmlns:a16="http://schemas.microsoft.com/office/drawing/2014/main" val="2296621900"/>
                    </a:ext>
                  </a:extLst>
                </a:gridCol>
                <a:gridCol w="5257800">
                  <a:extLst>
                    <a:ext uri="{9D8B030D-6E8A-4147-A177-3AD203B41FA5}">
                      <a16:colId xmlns:a16="http://schemas.microsoft.com/office/drawing/2014/main" val="1856897744"/>
                    </a:ext>
                  </a:extLst>
                </a:gridCol>
              </a:tblGrid>
              <a:tr h="370840">
                <a:tc>
                  <a:txBody>
                    <a:bodyPr/>
                    <a:lstStyle/>
                    <a:p>
                      <a:pPr algn="l" rtl="0"/>
                      <a:r>
                        <a:rPr lang="en-US" dirty="0">
                          <a:highlight>
                            <a:srgbClr val="FFFF00"/>
                          </a:highlight>
                        </a:rPr>
                        <a:t>RX1: Carminative mixture for infants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NaHCO3                                            0.06g</a:t>
                      </a:r>
                    </a:p>
                    <a:p>
                      <a:pPr algn="l" rtl="0"/>
                      <a:r>
                        <a:rPr lang="en-US" dirty="0"/>
                        <a:t>Aromatic spirit of ammonia          0.06mL</a:t>
                      </a:r>
                    </a:p>
                    <a:p>
                      <a:pPr algn="l" rtl="0"/>
                      <a:r>
                        <a:rPr lang="en-US" dirty="0"/>
                        <a:t>Cpd. Tin of cardamom                   0.12 mL </a:t>
                      </a:r>
                    </a:p>
                    <a:p>
                      <a:pPr algn="l" rtl="0"/>
                      <a:r>
                        <a:rPr lang="en-US" dirty="0"/>
                        <a:t>Glycerin                                            0.3mL</a:t>
                      </a:r>
                    </a:p>
                    <a:p>
                      <a:pPr algn="l" rtl="0"/>
                      <a:r>
                        <a:rPr lang="en-US" dirty="0"/>
                        <a:t>Peppermint H2O Q.S to                 4ml  </a:t>
                      </a:r>
                    </a:p>
                    <a:p>
                      <a:pPr algn="l" rtl="0"/>
                      <a:r>
                        <a:rPr lang="en-US" dirty="0"/>
                        <a:t>Ft mist </a:t>
                      </a:r>
                    </a:p>
                    <a:p>
                      <a:pPr algn="l" rtl="0"/>
                      <a:r>
                        <a:rPr lang="en-US" dirty="0"/>
                        <a:t>Mitt                                                20ml </a:t>
                      </a:r>
                    </a:p>
                    <a:p>
                      <a:pPr algn="l" rtl="0"/>
                      <a:r>
                        <a:rPr lang="en-US" dirty="0"/>
                        <a:t>Sig: (tsp)  </a:t>
                      </a:r>
                      <a:r>
                        <a:rPr lang="en-US" dirty="0" err="1"/>
                        <a:t>t.i.d</a:t>
                      </a:r>
                      <a:r>
                        <a:rPr lang="en-US" dirty="0"/>
                        <a:t>    P.C</a:t>
                      </a:r>
                    </a:p>
                    <a:p>
                      <a:pPr algn="l" rtl="0"/>
                      <a:r>
                        <a:rPr lang="en-US" dirty="0"/>
                        <a:t>Use of Rx carminative &amp; antacid</a:t>
                      </a:r>
                    </a:p>
                  </a:txBody>
                  <a:tcPr/>
                </a:tc>
                <a:tc>
                  <a:txBody>
                    <a:bodyPr/>
                    <a:lstStyle/>
                    <a:p>
                      <a:pPr algn="l" rtl="0"/>
                      <a:r>
                        <a:rPr lang="en-US" dirty="0">
                          <a:highlight>
                            <a:srgbClr val="FFFF00"/>
                          </a:highlight>
                        </a:rPr>
                        <a:t>Procedure: </a:t>
                      </a:r>
                      <a:r>
                        <a:rPr lang="en-US" dirty="0"/>
                        <a:t>prepared by simple solution method:</a:t>
                      </a:r>
                    </a:p>
                    <a:p>
                      <a:pPr algn="l" rtl="0"/>
                      <a:r>
                        <a:rPr lang="en-US" dirty="0"/>
                        <a:t>1.  Weigh NaHCo3 &amp; put it in beaker.          </a:t>
                      </a:r>
                    </a:p>
                    <a:p>
                      <a:pPr algn="l" rtl="0"/>
                      <a:r>
                        <a:rPr lang="en-US" dirty="0"/>
                        <a:t>2.  Dissolve it in remaining volume of peppermint H2O.                                  </a:t>
                      </a:r>
                    </a:p>
                    <a:p>
                      <a:pPr algn="l" rtl="0"/>
                      <a:r>
                        <a:rPr lang="en-US" dirty="0"/>
                        <a:t>3.  Add other liq. (spirit, cardamom. glycerin).                  </a:t>
                      </a:r>
                    </a:p>
                    <a:p>
                      <a:pPr algn="l" rtl="0"/>
                      <a:r>
                        <a:rPr lang="en-US" dirty="0"/>
                        <a:t>4.  Complete the vol. by peppermint H2O to vol. desire .to 20 ml                              </a:t>
                      </a:r>
                    </a:p>
                    <a:p>
                      <a:pPr algn="l" rtl="0"/>
                      <a:r>
                        <a:rPr lang="en-US" dirty="0"/>
                        <a:t>5.  Transfer to wide mouth bottle &amp; put suitable </a:t>
                      </a:r>
                      <a:r>
                        <a:rPr lang="en-US" dirty="0" err="1"/>
                        <a:t>labe</a:t>
                      </a:r>
                      <a:endParaRPr lang="en-US" dirty="0"/>
                    </a:p>
                  </a:txBody>
                  <a:tcPr/>
                </a:tc>
                <a:extLst>
                  <a:ext uri="{0D108BD9-81ED-4DB2-BD59-A6C34878D82A}">
                    <a16:rowId xmlns:a16="http://schemas.microsoft.com/office/drawing/2014/main" val="3056826882"/>
                  </a:ext>
                </a:extLst>
              </a:tr>
            </a:tbl>
          </a:graphicData>
        </a:graphic>
      </p:graphicFrame>
    </p:spTree>
    <p:extLst>
      <p:ext uri="{BB962C8B-B14F-4D97-AF65-F5344CB8AC3E}">
        <p14:creationId xmlns:p14="http://schemas.microsoft.com/office/powerpoint/2010/main" val="3040801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E5F8A69-74CC-F7DD-9B42-A706725C2FFF}"/>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ACCB8281-EECC-6995-44C8-BE02CF3AC1EF}"/>
              </a:ext>
            </a:extLst>
          </p:cNvPr>
          <p:cNvSpPr>
            <a:spLocks noGrp="1"/>
          </p:cNvSpPr>
          <p:nvPr>
            <p:ph idx="1"/>
          </p:nvPr>
        </p:nvSpPr>
        <p:spPr/>
        <p:txBody>
          <a:bodyPr>
            <a:normAutofit lnSpcReduction="10000"/>
          </a:bodyPr>
          <a:lstStyle/>
          <a:p>
            <a:pPr algn="l" rtl="0"/>
            <a:r>
              <a:rPr lang="en-US" dirty="0">
                <a:highlight>
                  <a:srgbClr val="FFFF00"/>
                </a:highlight>
              </a:rPr>
              <a:t>Calculation: </a:t>
            </a:r>
            <a:r>
              <a:rPr lang="en-US" dirty="0"/>
              <a:t>Factor : 20 / 4 = 5 </a:t>
            </a:r>
          </a:p>
          <a:p>
            <a:pPr algn="l" rtl="0"/>
            <a:r>
              <a:rPr lang="en-US" dirty="0"/>
              <a:t>0.06g x 5 = 0.3g of NaHco3             </a:t>
            </a:r>
          </a:p>
          <a:p>
            <a:pPr algn="l" rtl="0"/>
            <a:r>
              <a:rPr lang="en-US" dirty="0"/>
              <a:t>0.06ml x 5 = 0.3ml of aromatic spirit of NH4.                   </a:t>
            </a:r>
          </a:p>
          <a:p>
            <a:pPr algn="l" rtl="0"/>
            <a:r>
              <a:rPr lang="en-US" dirty="0"/>
              <a:t>0.12ml x 5 = 0.6ml of comp. tin. Of cardamom.                       </a:t>
            </a:r>
          </a:p>
          <a:p>
            <a:pPr algn="l" rtl="0"/>
            <a:r>
              <a:rPr lang="en-US" dirty="0"/>
              <a:t>0.3ml x 5 = 1.5ml of glycerin.            </a:t>
            </a:r>
          </a:p>
          <a:p>
            <a:pPr algn="l" rtl="0"/>
            <a:r>
              <a:rPr lang="en-US" dirty="0"/>
              <a:t>0.3 +0.6 +1.5 = 2.4ml           </a:t>
            </a:r>
          </a:p>
          <a:p>
            <a:pPr algn="l" rtl="0"/>
            <a:r>
              <a:rPr lang="en-US" dirty="0"/>
              <a:t>20 x 3/4 = 15ml</a:t>
            </a:r>
          </a:p>
          <a:p>
            <a:pPr algn="l" rtl="0"/>
            <a:r>
              <a:rPr lang="en-US" dirty="0"/>
              <a:t>15 – 2.4 = 12.6ml of peppermint H2O                 </a:t>
            </a:r>
          </a:p>
          <a:p>
            <a:pPr algn="l" rtl="0"/>
            <a:r>
              <a:rPr lang="en-US" dirty="0"/>
              <a:t>Sig. (tsp) = 5ml ---5ml </a:t>
            </a:r>
            <a:r>
              <a:rPr lang="en-US" dirty="0" err="1"/>
              <a:t>t.i.d</a:t>
            </a:r>
            <a:r>
              <a:rPr lang="en-US" dirty="0"/>
              <a:t> after meals</a:t>
            </a:r>
          </a:p>
        </p:txBody>
      </p:sp>
    </p:spTree>
    <p:extLst>
      <p:ext uri="{BB962C8B-B14F-4D97-AF65-F5344CB8AC3E}">
        <p14:creationId xmlns:p14="http://schemas.microsoft.com/office/powerpoint/2010/main" val="3819228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C782AFC-E14E-CA46-FFCB-A2C617C23544}"/>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084687E8-4F5E-F0B5-FAB2-4CD29FEB5385}"/>
              </a:ext>
            </a:extLst>
          </p:cNvPr>
          <p:cNvSpPr>
            <a:spLocks noGrp="1"/>
          </p:cNvSpPr>
          <p:nvPr>
            <p:ph idx="1"/>
          </p:nvPr>
        </p:nvSpPr>
        <p:spPr/>
        <p:txBody>
          <a:bodyPr>
            <a:normAutofit/>
          </a:bodyPr>
          <a:lstStyle/>
          <a:p>
            <a:pPr algn="l" rtl="0"/>
            <a:r>
              <a:rPr lang="en-US" dirty="0">
                <a:solidFill>
                  <a:srgbClr val="FFC000"/>
                </a:solidFill>
              </a:rPr>
              <a:t>RX2: carminative mixture of adult</a:t>
            </a:r>
          </a:p>
          <a:p>
            <a:pPr algn="l" rtl="0"/>
            <a:r>
              <a:rPr lang="en-US" dirty="0"/>
              <a:t>NaHCO3                                                VII gr </a:t>
            </a:r>
          </a:p>
          <a:p>
            <a:pPr algn="l" rtl="0"/>
            <a:r>
              <a:rPr lang="en-US" dirty="0"/>
              <a:t>Aromatic spirit of ammonia               </a:t>
            </a:r>
            <a:r>
              <a:rPr lang="en-US" dirty="0" err="1"/>
              <a:t>XVm</a:t>
            </a:r>
            <a:r>
              <a:rPr lang="en-US" dirty="0"/>
              <a:t> </a:t>
            </a:r>
          </a:p>
          <a:p>
            <a:pPr algn="l" rtl="0"/>
            <a:r>
              <a:rPr lang="en-US" dirty="0"/>
              <a:t>Cpd. Tin. Of cardamom                       </a:t>
            </a:r>
            <a:r>
              <a:rPr lang="en-US" dirty="0" err="1"/>
              <a:t>Xm</a:t>
            </a:r>
            <a:r>
              <a:rPr lang="en-US" dirty="0"/>
              <a:t> </a:t>
            </a:r>
          </a:p>
          <a:p>
            <a:pPr algn="l" rtl="0"/>
            <a:r>
              <a:rPr lang="en-US" dirty="0"/>
              <a:t>Strong tin. Of ginger                            </a:t>
            </a:r>
            <a:r>
              <a:rPr lang="en-US" dirty="0" err="1"/>
              <a:t>Im</a:t>
            </a:r>
            <a:r>
              <a:rPr lang="en-US" dirty="0"/>
              <a:t> </a:t>
            </a:r>
          </a:p>
          <a:p>
            <a:pPr algn="l" rtl="0"/>
            <a:r>
              <a:rPr lang="en-US" dirty="0"/>
              <a:t>Peppermint H2O     Q.S   to                If℥ </a:t>
            </a:r>
          </a:p>
          <a:p>
            <a:pPr algn="l" rtl="0"/>
            <a:r>
              <a:rPr lang="en-US" dirty="0"/>
              <a:t>Mitt                                                        Vf3</a:t>
            </a:r>
          </a:p>
          <a:p>
            <a:pPr algn="l" rtl="0"/>
            <a:r>
              <a:rPr lang="en-US" dirty="0"/>
              <a:t>Sig</a:t>
            </a:r>
            <a:r>
              <a:rPr lang="en-US"/>
              <a:t>:                                                         </a:t>
            </a:r>
            <a:r>
              <a:rPr lang="en-US" dirty="0"/>
              <a:t>If℥ ss   </a:t>
            </a:r>
            <a:r>
              <a:rPr lang="en-US" dirty="0" err="1"/>
              <a:t>t.i,d</a:t>
            </a:r>
            <a:r>
              <a:rPr lang="en-US" dirty="0"/>
              <a:t>     </a:t>
            </a:r>
          </a:p>
        </p:txBody>
      </p:sp>
    </p:spTree>
    <p:extLst>
      <p:ext uri="{BB962C8B-B14F-4D97-AF65-F5344CB8AC3E}">
        <p14:creationId xmlns:p14="http://schemas.microsoft.com/office/powerpoint/2010/main" val="4126323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F7E5EBA-983D-194D-70A5-782EEECEE967}"/>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C68A8D1D-E236-4273-FABC-1B51BF596EA7}"/>
              </a:ext>
            </a:extLst>
          </p:cNvPr>
          <p:cNvSpPr>
            <a:spLocks noGrp="1"/>
          </p:cNvSpPr>
          <p:nvPr>
            <p:ph idx="1"/>
          </p:nvPr>
        </p:nvSpPr>
        <p:spPr/>
        <p:txBody>
          <a:bodyPr/>
          <a:lstStyle/>
          <a:p>
            <a:pPr algn="l" rtl="0"/>
            <a:r>
              <a:rPr lang="en-US" dirty="0">
                <a:highlight>
                  <a:srgbClr val="FFFF00"/>
                </a:highlight>
              </a:rPr>
              <a:t>Procedure: </a:t>
            </a:r>
            <a:r>
              <a:rPr lang="en-US" dirty="0"/>
              <a:t>prepared by simple solution method.</a:t>
            </a:r>
          </a:p>
          <a:p>
            <a:pPr algn="l" rtl="0"/>
            <a:r>
              <a:rPr lang="en-US" dirty="0"/>
              <a:t>1.  Weigh NaHCO3 put it in beaker.                   </a:t>
            </a:r>
          </a:p>
          <a:p>
            <a:pPr algn="l" rtl="0"/>
            <a:r>
              <a:rPr lang="en-US" dirty="0"/>
              <a:t>2.  Dissolve it in remaining vol. of peppermint H2O.   </a:t>
            </a:r>
          </a:p>
          <a:p>
            <a:pPr algn="l" rtl="0"/>
            <a:r>
              <a:rPr lang="en-US" dirty="0"/>
              <a:t>3.  Add other liquid     </a:t>
            </a:r>
          </a:p>
          <a:p>
            <a:pPr algn="l" rtl="0"/>
            <a:r>
              <a:rPr lang="en-US" dirty="0"/>
              <a:t>4.  Then complete the vol. with pep. H2O to vol. desire.                                    </a:t>
            </a:r>
          </a:p>
          <a:p>
            <a:pPr algn="l" rtl="0"/>
            <a:r>
              <a:rPr lang="en-US" dirty="0"/>
              <a:t>5.  Transfer to wide suitable container &amp; put suitable label</a:t>
            </a:r>
          </a:p>
          <a:p>
            <a:pPr algn="l" rtl="0"/>
            <a:endParaRPr lang="en-US" dirty="0"/>
          </a:p>
        </p:txBody>
      </p:sp>
    </p:spTree>
    <p:extLst>
      <p:ext uri="{BB962C8B-B14F-4D97-AF65-F5344CB8AC3E}">
        <p14:creationId xmlns:p14="http://schemas.microsoft.com/office/powerpoint/2010/main" val="966899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D1D2447-A42D-9EA3-0050-14D89E4A0793}"/>
              </a:ext>
            </a:extLst>
          </p:cNvPr>
          <p:cNvSpPr>
            <a:spLocks noGrp="1"/>
          </p:cNvSpPr>
          <p:nvPr>
            <p:ph type="title"/>
          </p:nvPr>
        </p:nvSpPr>
        <p:spPr/>
        <p:txBody>
          <a:bodyPr/>
          <a:lstStyle/>
          <a:p>
            <a:pPr algn="l" rtl="0"/>
            <a:r>
              <a:rPr lang="en-US" b="1" dirty="0">
                <a:solidFill>
                  <a:schemeClr val="accent1"/>
                </a:solidFill>
                <a:effectLst>
                  <a:outerShdw blurRad="38100" dist="38100" dir="2700000" algn="tl">
                    <a:srgbClr val="000000">
                      <a:alpha val="43137"/>
                    </a:srgbClr>
                  </a:outerShdw>
                </a:effectLst>
              </a:rPr>
              <a:t>Lab 2 </a:t>
            </a:r>
          </a:p>
        </p:txBody>
      </p:sp>
      <p:sp>
        <p:nvSpPr>
          <p:cNvPr id="3" name="عنصر نائب للمحتوى 2">
            <a:extLst>
              <a:ext uri="{FF2B5EF4-FFF2-40B4-BE49-F238E27FC236}">
                <a16:creationId xmlns:a16="http://schemas.microsoft.com/office/drawing/2014/main" id="{DF35AA06-1CA2-8FF7-F7CD-BF6DE4CA74F4}"/>
              </a:ext>
            </a:extLst>
          </p:cNvPr>
          <p:cNvSpPr>
            <a:spLocks noGrp="1"/>
          </p:cNvSpPr>
          <p:nvPr>
            <p:ph idx="1"/>
          </p:nvPr>
        </p:nvSpPr>
        <p:spPr/>
        <p:txBody>
          <a:bodyPr/>
          <a:lstStyle/>
          <a:p>
            <a:pPr algn="l" rtl="0"/>
            <a:r>
              <a:rPr lang="en-US" b="1" u="sng" dirty="0">
                <a:solidFill>
                  <a:schemeClr val="accent2"/>
                </a:solidFill>
                <a:effectLst>
                  <a:outerShdw blurRad="38100" dist="38100" dir="2700000" algn="tl">
                    <a:srgbClr val="000000">
                      <a:alpha val="43137"/>
                    </a:srgbClr>
                  </a:outerShdw>
                </a:effectLst>
              </a:rPr>
              <a:t>Iodine solution and nasal solution </a:t>
            </a:r>
          </a:p>
        </p:txBody>
      </p:sp>
    </p:spTree>
    <p:extLst>
      <p:ext uri="{BB962C8B-B14F-4D97-AF65-F5344CB8AC3E}">
        <p14:creationId xmlns:p14="http://schemas.microsoft.com/office/powerpoint/2010/main" val="919540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BC9ACE2-18CB-9BBF-21B9-9E5E9DA07B28}"/>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0BC80BCE-D4F9-5B64-0DE0-D3036C2A6BFC}"/>
              </a:ext>
            </a:extLst>
          </p:cNvPr>
          <p:cNvSpPr>
            <a:spLocks noGrp="1"/>
          </p:cNvSpPr>
          <p:nvPr>
            <p:ph idx="1"/>
          </p:nvPr>
        </p:nvSpPr>
        <p:spPr/>
        <p:txBody>
          <a:bodyPr>
            <a:normAutofit fontScale="92500" lnSpcReduction="20000"/>
          </a:bodyPr>
          <a:lstStyle/>
          <a:p>
            <a:pPr algn="l" rtl="0"/>
            <a:r>
              <a:rPr lang="en-US" b="1" u="sng" dirty="0">
                <a:solidFill>
                  <a:srgbClr val="C00000"/>
                </a:solidFill>
              </a:rPr>
              <a:t>Iodine Solutions:</a:t>
            </a:r>
          </a:p>
          <a:p>
            <a:pPr algn="l" rtl="0"/>
            <a:r>
              <a:rPr lang="en-US" dirty="0">
                <a:solidFill>
                  <a:srgbClr val="C00000"/>
                </a:solidFill>
              </a:rPr>
              <a:t>Rx1: </a:t>
            </a:r>
            <a:r>
              <a:rPr lang="en-US" dirty="0"/>
              <a:t>Aqueous iodine solution (</a:t>
            </a:r>
            <a:r>
              <a:rPr lang="en-US" dirty="0" err="1"/>
              <a:t>lugol’s</a:t>
            </a:r>
            <a:r>
              <a:rPr lang="en-US" dirty="0"/>
              <a:t> sol.)</a:t>
            </a:r>
          </a:p>
          <a:p>
            <a:pPr algn="l" rtl="0"/>
            <a:r>
              <a:rPr lang="en-US" dirty="0"/>
              <a:t>Iodine                        50g</a:t>
            </a:r>
          </a:p>
          <a:p>
            <a:pPr algn="l" rtl="0"/>
            <a:r>
              <a:rPr lang="en-US" dirty="0"/>
              <a:t>Kl                               100g</a:t>
            </a:r>
          </a:p>
          <a:p>
            <a:pPr algn="l" rtl="0"/>
            <a:r>
              <a:rPr lang="en-US" dirty="0"/>
              <a:t>D.W   Q.S  to             1000ml</a:t>
            </a:r>
          </a:p>
          <a:p>
            <a:pPr algn="l" rtl="0"/>
            <a:r>
              <a:rPr lang="en-US" dirty="0"/>
              <a:t>Mitt                           25ml</a:t>
            </a:r>
          </a:p>
          <a:p>
            <a:pPr algn="l" rtl="0"/>
            <a:r>
              <a:rPr lang="en-US" dirty="0"/>
              <a:t>Sig: 0.3 ml diluted with milk or warm water t.i.d. or 1ml diluted with milk or warm water before breakfast (once daily)</a:t>
            </a:r>
          </a:p>
          <a:p>
            <a:pPr algn="l" rtl="0"/>
            <a:r>
              <a:rPr lang="en-US" dirty="0">
                <a:solidFill>
                  <a:srgbClr val="C00000"/>
                </a:solidFill>
              </a:rPr>
              <a:t>Uses: </a:t>
            </a:r>
            <a:r>
              <a:rPr lang="en-US" dirty="0"/>
              <a:t>Lugol’s sol. used internally as a source of iodine in the treatment of hypothyroidism &amp; preoperatively in the preparation of the patient before surgery</a:t>
            </a:r>
          </a:p>
        </p:txBody>
      </p:sp>
    </p:spTree>
    <p:extLst>
      <p:ext uri="{BB962C8B-B14F-4D97-AF65-F5344CB8AC3E}">
        <p14:creationId xmlns:p14="http://schemas.microsoft.com/office/powerpoint/2010/main" val="2042361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E38F56A-3835-54E7-5B49-69B5A7A9E907}"/>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9177FDDA-4692-8BDA-7451-B26EEBC7F037}"/>
              </a:ext>
            </a:extLst>
          </p:cNvPr>
          <p:cNvSpPr>
            <a:spLocks noGrp="1"/>
          </p:cNvSpPr>
          <p:nvPr>
            <p:ph idx="1"/>
          </p:nvPr>
        </p:nvSpPr>
        <p:spPr/>
        <p:txBody>
          <a:bodyPr>
            <a:normAutofit/>
          </a:bodyPr>
          <a:lstStyle/>
          <a:p>
            <a:pPr algn="l" rtl="0"/>
            <a:r>
              <a:rPr lang="en-US" dirty="0"/>
              <a:t> </a:t>
            </a:r>
            <a:r>
              <a:rPr lang="en-US" b="1" dirty="0">
                <a:solidFill>
                  <a:schemeClr val="accent1"/>
                </a:solidFill>
              </a:rPr>
              <a:t>Procedure: </a:t>
            </a:r>
            <a:r>
              <a:rPr lang="en-US" dirty="0"/>
              <a:t>prepared by simple solution method:</a:t>
            </a:r>
          </a:p>
          <a:p>
            <a:pPr algn="l" rtl="0"/>
            <a:r>
              <a:rPr lang="en-US" dirty="0"/>
              <a:t>1. Dissolve Kl in 3/4 of the volume of purified water in a beaker</a:t>
            </a:r>
          </a:p>
          <a:p>
            <a:pPr algn="l" rtl="0"/>
            <a:r>
              <a:rPr lang="en-US" dirty="0"/>
              <a:t>2. Dissolve iodine in Kl sol. With stirring until it became a homogenous mixture.</a:t>
            </a:r>
          </a:p>
          <a:p>
            <a:pPr algn="l" rtl="0"/>
            <a:r>
              <a:rPr lang="en-US" dirty="0"/>
              <a:t>3. Complete the vol. in a cylinder &amp; transfer it in to a reagent bottle.</a:t>
            </a:r>
          </a:p>
        </p:txBody>
      </p:sp>
    </p:spTree>
    <p:extLst>
      <p:ext uri="{BB962C8B-B14F-4D97-AF65-F5344CB8AC3E}">
        <p14:creationId xmlns:p14="http://schemas.microsoft.com/office/powerpoint/2010/main" val="7134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73AE4C0-9ADA-9709-5CCE-743B029938F0}"/>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0435ADF2-22CA-97A5-632D-F60AEDEDA0B6}"/>
              </a:ext>
            </a:extLst>
          </p:cNvPr>
          <p:cNvSpPr>
            <a:spLocks noGrp="1"/>
          </p:cNvSpPr>
          <p:nvPr>
            <p:ph idx="1"/>
          </p:nvPr>
        </p:nvSpPr>
        <p:spPr/>
        <p:txBody>
          <a:bodyPr/>
          <a:lstStyle/>
          <a:p>
            <a:pPr algn="l" rtl="0"/>
            <a:r>
              <a:rPr lang="en-US" u="sng" dirty="0">
                <a:solidFill>
                  <a:schemeClr val="accent1"/>
                </a:solidFill>
              </a:rPr>
              <a:t>Notes:</a:t>
            </a:r>
          </a:p>
          <a:p>
            <a:pPr algn="l" rtl="0"/>
            <a:r>
              <a:rPr lang="en-US" dirty="0"/>
              <a:t>Kl increases the solubility of iodine in water by the formation of a soluble complex.</a:t>
            </a:r>
          </a:p>
          <a:p>
            <a:pPr algn="l" rtl="0"/>
            <a:r>
              <a:rPr lang="en-US" dirty="0"/>
              <a:t> Iodine has a high antibacterial activity so it is used as a skin disinfectant.</a:t>
            </a:r>
          </a:p>
          <a:p>
            <a:pPr algn="l" rtl="0"/>
            <a:r>
              <a:rPr lang="en-US" dirty="0"/>
              <a:t>Kl  has  antifungal  action,  it  is  also  expectorant  &amp;  used  in  the  treatment  of hypothyroidism</a:t>
            </a:r>
          </a:p>
          <a:p>
            <a:pPr algn="l" rtl="0"/>
            <a:endParaRPr lang="en-US" dirty="0"/>
          </a:p>
        </p:txBody>
      </p:sp>
    </p:spTree>
    <p:extLst>
      <p:ext uri="{BB962C8B-B14F-4D97-AF65-F5344CB8AC3E}">
        <p14:creationId xmlns:p14="http://schemas.microsoft.com/office/powerpoint/2010/main" val="2504517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E8ACE66-2B1F-8CAA-0BF3-D5E47BBF9E1B}"/>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8A9EEAC8-658A-9298-F04C-8697D39A1F07}"/>
              </a:ext>
            </a:extLst>
          </p:cNvPr>
          <p:cNvSpPr>
            <a:spLocks noGrp="1"/>
          </p:cNvSpPr>
          <p:nvPr>
            <p:ph idx="1"/>
          </p:nvPr>
        </p:nvSpPr>
        <p:spPr/>
        <p:txBody>
          <a:bodyPr>
            <a:normAutofit fontScale="70000" lnSpcReduction="20000"/>
          </a:bodyPr>
          <a:lstStyle/>
          <a:p>
            <a:pPr algn="l" rtl="0"/>
            <a:r>
              <a:rPr lang="en-US" b="1" dirty="0">
                <a:solidFill>
                  <a:srgbClr val="C00000"/>
                </a:solidFill>
              </a:rPr>
              <a:t>Rx2: </a:t>
            </a:r>
            <a:r>
              <a:rPr lang="en-US" b="1" dirty="0"/>
              <a:t>Weak iodine sol.(iodine tincture) mites solution</a:t>
            </a:r>
          </a:p>
          <a:p>
            <a:pPr marL="0" indent="0" algn="l" rtl="0">
              <a:buNone/>
            </a:pPr>
            <a:r>
              <a:rPr lang="en-US" b="1" dirty="0"/>
              <a:t>Iodine   Kl         D.W</a:t>
            </a:r>
          </a:p>
          <a:p>
            <a:pPr marL="0" indent="0" algn="l" rtl="0">
              <a:buNone/>
            </a:pPr>
            <a:r>
              <a:rPr lang="en-US" b="1" dirty="0"/>
              <a:t>25g 15g 25ml</a:t>
            </a:r>
          </a:p>
          <a:p>
            <a:pPr marL="0" indent="0" algn="l" rtl="0">
              <a:buNone/>
            </a:pPr>
            <a:r>
              <a:rPr lang="en-US" b="1" dirty="0"/>
              <a:t>Alcohol (90%)     Q.S to    1000ml</a:t>
            </a:r>
          </a:p>
          <a:p>
            <a:pPr marL="0" indent="0" algn="l" rtl="0">
              <a:buNone/>
            </a:pPr>
            <a:r>
              <a:rPr lang="en-US" b="1" dirty="0"/>
              <a:t>Mitt                                    10ml</a:t>
            </a:r>
          </a:p>
          <a:p>
            <a:pPr algn="l" rtl="0"/>
            <a:r>
              <a:rPr lang="en-US" b="1" dirty="0"/>
              <a:t>Sig: used externally (b.i.d.)</a:t>
            </a:r>
          </a:p>
          <a:p>
            <a:pPr algn="l" rtl="0"/>
            <a:r>
              <a:rPr lang="en-US" b="1" dirty="0">
                <a:solidFill>
                  <a:srgbClr val="C00000"/>
                </a:solidFill>
              </a:rPr>
              <a:t>Uses: </a:t>
            </a:r>
            <a:r>
              <a:rPr lang="en-US" b="1" dirty="0"/>
              <a:t>as germicidal, antiseptic especially on skin before surgery. </a:t>
            </a:r>
          </a:p>
          <a:p>
            <a:pPr algn="l" rtl="0"/>
            <a:r>
              <a:rPr lang="en-US" b="1" u="sng" dirty="0">
                <a:solidFill>
                  <a:srgbClr val="C00000"/>
                </a:solidFill>
              </a:rPr>
              <a:t>Procedure:</a:t>
            </a:r>
          </a:p>
          <a:p>
            <a:pPr marL="0" indent="0" algn="l" rtl="0">
              <a:buNone/>
            </a:pPr>
            <a:r>
              <a:rPr lang="en-US" dirty="0"/>
              <a:t>1.  Weigh Kl; dissolve it in D.W. by using a stirrer.</a:t>
            </a:r>
          </a:p>
          <a:p>
            <a:pPr marL="0" indent="0" algn="l" rtl="0">
              <a:buNone/>
            </a:pPr>
            <a:r>
              <a:rPr lang="en-US" dirty="0"/>
              <a:t>2.  Weigh iodine then add it to the mixture above, use a stirrer to dissolve iodine completely</a:t>
            </a:r>
          </a:p>
          <a:p>
            <a:pPr marL="0" indent="0" algn="l" rtl="0">
              <a:buNone/>
            </a:pPr>
            <a:r>
              <a:rPr lang="en-US" dirty="0"/>
              <a:t>3.  Complete the volume by addition of alcohol 90%</a:t>
            </a:r>
          </a:p>
          <a:p>
            <a:pPr marL="0" indent="0" algn="l" rtl="0">
              <a:buNone/>
            </a:pPr>
            <a:r>
              <a:rPr lang="en-US" dirty="0"/>
              <a:t>4.  Transfer to a bottle &amp; put a label.</a:t>
            </a:r>
          </a:p>
        </p:txBody>
      </p:sp>
    </p:spTree>
    <p:extLst>
      <p:ext uri="{BB962C8B-B14F-4D97-AF65-F5344CB8AC3E}">
        <p14:creationId xmlns:p14="http://schemas.microsoft.com/office/powerpoint/2010/main" val="1363568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F6BC17D-DA90-BE41-1CA1-1842452ECB84}"/>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DB29D926-6DA7-2517-0236-45ED357F83CA}"/>
              </a:ext>
            </a:extLst>
          </p:cNvPr>
          <p:cNvSpPr>
            <a:spLocks noGrp="1"/>
          </p:cNvSpPr>
          <p:nvPr>
            <p:ph idx="1"/>
          </p:nvPr>
        </p:nvSpPr>
        <p:spPr/>
        <p:txBody>
          <a:bodyPr>
            <a:normAutofit lnSpcReduction="10000"/>
          </a:bodyPr>
          <a:lstStyle/>
          <a:p>
            <a:pPr algn="l" rtl="0"/>
            <a:r>
              <a:rPr lang="en-US" b="1" dirty="0">
                <a:solidFill>
                  <a:srgbClr val="C00000"/>
                </a:solidFill>
              </a:rPr>
              <a:t>RX3: </a:t>
            </a:r>
            <a:r>
              <a:rPr lang="en-US" dirty="0"/>
              <a:t>Strong iodine sol. (iodine tincture) fortis solution</a:t>
            </a:r>
          </a:p>
          <a:p>
            <a:pPr marL="0" indent="0" algn="l" rtl="0">
              <a:buNone/>
            </a:pPr>
            <a:r>
              <a:rPr lang="en-US" dirty="0"/>
              <a:t>Iodine                                         100g </a:t>
            </a:r>
          </a:p>
          <a:p>
            <a:pPr marL="0" indent="0" algn="l" rtl="0">
              <a:buNone/>
            </a:pPr>
            <a:r>
              <a:rPr lang="en-US" dirty="0"/>
              <a:t>Kl                                                 60g</a:t>
            </a:r>
          </a:p>
          <a:p>
            <a:pPr marL="0" indent="0" algn="l" rtl="0">
              <a:buNone/>
            </a:pPr>
            <a:r>
              <a:rPr lang="en-US" dirty="0"/>
              <a:t>D.W                                           100ml</a:t>
            </a:r>
          </a:p>
          <a:p>
            <a:pPr marL="0" indent="0" algn="l" rtl="0">
              <a:buNone/>
            </a:pPr>
            <a:r>
              <a:rPr lang="en-US" dirty="0"/>
              <a:t>Alcohol (90%)         Q.S to      1000ml</a:t>
            </a:r>
          </a:p>
          <a:p>
            <a:pPr marL="0" indent="0" algn="l" rtl="0">
              <a:buNone/>
            </a:pPr>
            <a:r>
              <a:rPr lang="en-US" dirty="0"/>
              <a:t>Mitt                                          10ml</a:t>
            </a:r>
          </a:p>
          <a:p>
            <a:pPr algn="l" rtl="0"/>
            <a:r>
              <a:rPr lang="en-US" dirty="0"/>
              <a:t>Sig: used externally (</a:t>
            </a:r>
            <a:r>
              <a:rPr lang="en-US" dirty="0" err="1"/>
              <a:t>b.i.d</a:t>
            </a:r>
            <a:r>
              <a:rPr lang="en-US" dirty="0"/>
              <a:t>) as germicidal</a:t>
            </a:r>
          </a:p>
          <a:p>
            <a:pPr algn="l" rtl="0"/>
            <a:r>
              <a:rPr lang="en-US" dirty="0"/>
              <a:t>Procedure: same as weak iodine sol.</a:t>
            </a:r>
          </a:p>
          <a:p>
            <a:pPr algn="l" rtl="0"/>
            <a:r>
              <a:rPr lang="en-US" dirty="0"/>
              <a:t>Used as germicidal &amp; fungicidal</a:t>
            </a:r>
          </a:p>
        </p:txBody>
      </p:sp>
    </p:spTree>
    <p:extLst>
      <p:ext uri="{BB962C8B-B14F-4D97-AF65-F5344CB8AC3E}">
        <p14:creationId xmlns:p14="http://schemas.microsoft.com/office/powerpoint/2010/main" val="3177732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1FB8BCF-B7B4-2419-D744-D96799EB95BD}"/>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E40ECF62-822C-E5B0-7EDC-2DF51AABE741}"/>
              </a:ext>
            </a:extLst>
          </p:cNvPr>
          <p:cNvSpPr>
            <a:spLocks noGrp="1"/>
          </p:cNvSpPr>
          <p:nvPr>
            <p:ph idx="1"/>
          </p:nvPr>
        </p:nvSpPr>
        <p:spPr/>
        <p:txBody>
          <a:bodyPr>
            <a:normAutofit fontScale="92500" lnSpcReduction="20000"/>
          </a:bodyPr>
          <a:lstStyle/>
          <a:p>
            <a:pPr algn="l" rtl="0"/>
            <a:r>
              <a:rPr lang="en-US" dirty="0"/>
              <a:t> </a:t>
            </a:r>
            <a:r>
              <a:rPr lang="en-US" dirty="0">
                <a:solidFill>
                  <a:srgbClr val="FF0000"/>
                </a:solidFill>
              </a:rPr>
              <a:t>Solutions: </a:t>
            </a:r>
            <a:r>
              <a:rPr lang="en-US" dirty="0"/>
              <a:t>are dosage forms prepared by dissolving the active ingredient(s) in an aqueous or non-aqueous solvent.</a:t>
            </a:r>
          </a:p>
          <a:p>
            <a:pPr algn="l" rtl="0">
              <a:buFont typeface="Wingdings" panose="05000000000000000000" pitchFamily="2" charset="2"/>
              <a:buChar char="Ø"/>
            </a:pPr>
            <a:r>
              <a:rPr lang="en-US" dirty="0"/>
              <a:t>  it is a homogenous one-phase system consisting of two or more components.</a:t>
            </a:r>
          </a:p>
          <a:p>
            <a:pPr algn="l" rtl="0">
              <a:buFont typeface="Wingdings" panose="05000000000000000000" pitchFamily="2" charset="2"/>
              <a:buChar char="Ø"/>
            </a:pPr>
            <a:r>
              <a:rPr lang="en-US" dirty="0"/>
              <a:t>  Well-mixed (uniform) – single phase -homogenous – transparent - cannot be separated by filter -  do not separate on standing.                   </a:t>
            </a:r>
          </a:p>
          <a:p>
            <a:pPr algn="l" rtl="0">
              <a:buFont typeface="Wingdings" panose="05000000000000000000" pitchFamily="2" charset="2"/>
              <a:buChar char="Ø"/>
            </a:pPr>
            <a:r>
              <a:rPr lang="en-US" dirty="0"/>
              <a:t>  consists of two components :</a:t>
            </a:r>
          </a:p>
          <a:p>
            <a:pPr algn="l" rtl="0"/>
            <a:r>
              <a:rPr lang="en-US" dirty="0">
                <a:solidFill>
                  <a:schemeClr val="accent1"/>
                </a:solidFill>
              </a:rPr>
              <a:t>Solvent phase: </a:t>
            </a:r>
            <a:r>
              <a:rPr lang="en-US" dirty="0"/>
              <a:t>determine the phase of the solution and usually  constitutes the largest proportion of the system, but there are some exceptions </a:t>
            </a:r>
            <a:r>
              <a:rPr lang="en-US" dirty="0">
                <a:solidFill>
                  <a:srgbClr val="FF0000"/>
                </a:solidFill>
              </a:rPr>
              <a:t>e.g. syrup.</a:t>
            </a:r>
          </a:p>
          <a:p>
            <a:pPr algn="l" rtl="0"/>
            <a:r>
              <a:rPr lang="en-US" dirty="0"/>
              <a:t>  </a:t>
            </a:r>
            <a:r>
              <a:rPr lang="en-US" dirty="0">
                <a:solidFill>
                  <a:schemeClr val="accent1"/>
                </a:solidFill>
              </a:rPr>
              <a:t>Solute phase: </a:t>
            </a:r>
            <a:r>
              <a:rPr lang="en-US" dirty="0"/>
              <a:t>dispersed as molecules or ions throughout the solvent i.e. they are said to be dissolved in the solvent</a:t>
            </a:r>
          </a:p>
        </p:txBody>
      </p:sp>
    </p:spTree>
    <p:extLst>
      <p:ext uri="{BB962C8B-B14F-4D97-AF65-F5344CB8AC3E}">
        <p14:creationId xmlns:p14="http://schemas.microsoft.com/office/powerpoint/2010/main" val="3896025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1862052-9BB5-F2B5-B567-29649DEB2A8E}"/>
              </a:ext>
            </a:extLst>
          </p:cNvPr>
          <p:cNvSpPr>
            <a:spLocks noGrp="1"/>
          </p:cNvSpPr>
          <p:nvPr>
            <p:ph type="title"/>
          </p:nvPr>
        </p:nvSpPr>
        <p:spPr/>
        <p:txBody>
          <a:bodyPr/>
          <a:lstStyle/>
          <a:p>
            <a:pPr algn="l" rtl="0"/>
            <a:r>
              <a:rPr lang="en-US" dirty="0">
                <a:solidFill>
                  <a:schemeClr val="accent2">
                    <a:lumMod val="75000"/>
                  </a:schemeClr>
                </a:solidFill>
                <a:effectLst>
                  <a:outerShdw blurRad="38100" dist="38100" dir="2700000" algn="tl">
                    <a:srgbClr val="000000">
                      <a:alpha val="43137"/>
                    </a:srgbClr>
                  </a:outerShdw>
                </a:effectLst>
              </a:rPr>
              <a:t>Nasal Solutions:</a:t>
            </a:r>
            <a:br>
              <a:rPr lang="en-US" dirty="0"/>
            </a:br>
            <a:endParaRPr lang="en-US" dirty="0"/>
          </a:p>
        </p:txBody>
      </p:sp>
      <p:sp>
        <p:nvSpPr>
          <p:cNvPr id="3" name="عنصر نائب للمحتوى 2">
            <a:extLst>
              <a:ext uri="{FF2B5EF4-FFF2-40B4-BE49-F238E27FC236}">
                <a16:creationId xmlns:a16="http://schemas.microsoft.com/office/drawing/2014/main" id="{D1B2E909-C943-1F52-9254-64900B051FAF}"/>
              </a:ext>
            </a:extLst>
          </p:cNvPr>
          <p:cNvSpPr>
            <a:spLocks noGrp="1"/>
          </p:cNvSpPr>
          <p:nvPr>
            <p:ph idx="1"/>
          </p:nvPr>
        </p:nvSpPr>
        <p:spPr/>
        <p:txBody>
          <a:bodyPr>
            <a:normAutofit/>
          </a:bodyPr>
          <a:lstStyle/>
          <a:p>
            <a:pPr marL="0" indent="0" algn="l" rtl="0">
              <a:buNone/>
            </a:pPr>
            <a:r>
              <a:rPr lang="en-US" dirty="0"/>
              <a:t>1.  </a:t>
            </a:r>
            <a:r>
              <a:rPr lang="en-US" b="1" u="sng" dirty="0">
                <a:solidFill>
                  <a:schemeClr val="accent6"/>
                </a:solidFill>
              </a:rPr>
              <a:t>Nasal drops: </a:t>
            </a:r>
            <a:r>
              <a:rPr lang="en-US" dirty="0"/>
              <a:t>are usually aqueous or oily solution intended for administration into the nose by means of a dropper in a form of drops for either local or systemic effect.</a:t>
            </a:r>
          </a:p>
          <a:p>
            <a:pPr algn="l" rtl="0"/>
            <a:r>
              <a:rPr lang="en-US" dirty="0"/>
              <a:t> For local effect, nasal drops may contain substances, which have antiseptic, analgesic or vasoconstrictive effect e.g. ephedrine HCl.</a:t>
            </a:r>
          </a:p>
          <a:p>
            <a:pPr algn="l" rtl="0"/>
            <a:r>
              <a:rPr lang="en-US" dirty="0"/>
              <a:t>For  systemic  effect, nasal  administration  offers  rapid  absorption  to  the  systemic circulation and avoids first pass metabolism though liver (peptides and proteins). It is also attractive option for brain targeting.</a:t>
            </a:r>
          </a:p>
        </p:txBody>
      </p:sp>
    </p:spTree>
    <p:extLst>
      <p:ext uri="{BB962C8B-B14F-4D97-AF65-F5344CB8AC3E}">
        <p14:creationId xmlns:p14="http://schemas.microsoft.com/office/powerpoint/2010/main" val="2297651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2B06608-DCD4-F2B9-D52A-D2204B11094F}"/>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953BE7FB-F282-6093-977A-189B126AF573}"/>
              </a:ext>
            </a:extLst>
          </p:cNvPr>
          <p:cNvSpPr>
            <a:spLocks noGrp="1"/>
          </p:cNvSpPr>
          <p:nvPr>
            <p:ph idx="1"/>
          </p:nvPr>
        </p:nvSpPr>
        <p:spPr/>
        <p:txBody>
          <a:bodyPr/>
          <a:lstStyle/>
          <a:p>
            <a:pPr marL="0" indent="0" algn="l" rtl="0">
              <a:buNone/>
            </a:pPr>
            <a:r>
              <a:rPr lang="en-US" dirty="0"/>
              <a:t> </a:t>
            </a:r>
            <a:r>
              <a:rPr lang="en-US" u="sng" dirty="0">
                <a:solidFill>
                  <a:schemeClr val="accent1"/>
                </a:solidFill>
              </a:rPr>
              <a:t>Nasal drops should be:</a:t>
            </a:r>
          </a:p>
          <a:p>
            <a:pPr marL="0" indent="0" algn="l" rtl="0">
              <a:buNone/>
            </a:pPr>
            <a:r>
              <a:rPr lang="en-US" dirty="0"/>
              <a:t>a.  Isotonic with nasal secretion. </a:t>
            </a:r>
          </a:p>
          <a:p>
            <a:pPr marL="0" indent="0" algn="l" rtl="0">
              <a:buNone/>
            </a:pPr>
            <a:r>
              <a:rPr lang="en-US" dirty="0"/>
              <a:t>b. Have the same reaction PH (this is done by using a buffer system) </a:t>
            </a:r>
          </a:p>
          <a:p>
            <a:pPr marL="0" indent="0" algn="l" rtl="0">
              <a:buNone/>
            </a:pPr>
            <a:r>
              <a:rPr lang="en-US" dirty="0"/>
              <a:t>c.  Have a viscosity similar to the viscosity of nasal secretion.</a:t>
            </a:r>
          </a:p>
          <a:p>
            <a:pPr algn="l" rtl="0"/>
            <a:endParaRPr lang="en-US" dirty="0"/>
          </a:p>
        </p:txBody>
      </p:sp>
    </p:spTree>
    <p:extLst>
      <p:ext uri="{BB962C8B-B14F-4D97-AF65-F5344CB8AC3E}">
        <p14:creationId xmlns:p14="http://schemas.microsoft.com/office/powerpoint/2010/main" val="3510579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A1D821A-76A1-9EE9-131A-73F6B03A128D}"/>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98C5EBD9-3FBE-A310-14A7-87F257A8ADD8}"/>
              </a:ext>
            </a:extLst>
          </p:cNvPr>
          <p:cNvSpPr>
            <a:spLocks noGrp="1"/>
          </p:cNvSpPr>
          <p:nvPr>
            <p:ph idx="1"/>
          </p:nvPr>
        </p:nvSpPr>
        <p:spPr/>
        <p:txBody>
          <a:bodyPr/>
          <a:lstStyle/>
          <a:p>
            <a:pPr algn="l" rtl="0"/>
            <a:r>
              <a:rPr lang="en-US" b="1" u="sng" dirty="0">
                <a:solidFill>
                  <a:schemeClr val="accent6"/>
                </a:solidFill>
              </a:rPr>
              <a:t>2.  Nasal  sprays:  </a:t>
            </a:r>
            <a:r>
              <a:rPr lang="en-US" dirty="0"/>
              <a:t>are  solutions  of  drug  in  aqueous  vehicles  applied  to  the  mucous membrane of the nose and throat by means of an atomizer or nebulizer.</a:t>
            </a:r>
          </a:p>
          <a:p>
            <a:pPr algn="l" rtl="0"/>
            <a:r>
              <a:rPr lang="en-US" dirty="0"/>
              <a:t>The spray device produce either coarse droplet if the action of the drug is to t be restricted to the upper respiratory tract or fine droplets tend to penetrate further into the respiratory tract.</a:t>
            </a:r>
          </a:p>
          <a:p>
            <a:pPr algn="l" rtl="0"/>
            <a:r>
              <a:rPr lang="en-US" dirty="0">
                <a:solidFill>
                  <a:srgbClr val="C00000"/>
                </a:solidFill>
              </a:rPr>
              <a:t>Notes: </a:t>
            </a:r>
            <a:r>
              <a:rPr lang="en-US" dirty="0"/>
              <a:t>Oily nasal solution should not be used for a long time because it may retard the ciliary is movement of the nasal mucosa &amp; may reach to the trachea causing </a:t>
            </a:r>
            <a:r>
              <a:rPr lang="en-US" dirty="0" err="1"/>
              <a:t>lipo</a:t>
            </a:r>
            <a:r>
              <a:rPr lang="en-US" dirty="0"/>
              <a:t> pneumonia</a:t>
            </a:r>
          </a:p>
          <a:p>
            <a:pPr algn="l" rtl="0"/>
            <a:endParaRPr lang="en-US" dirty="0"/>
          </a:p>
        </p:txBody>
      </p:sp>
    </p:spTree>
    <p:extLst>
      <p:ext uri="{BB962C8B-B14F-4D97-AF65-F5344CB8AC3E}">
        <p14:creationId xmlns:p14="http://schemas.microsoft.com/office/powerpoint/2010/main" val="881806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681BDC8-A6E1-5D34-A74D-FF8FB2EC8C6A}"/>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D7370DE1-E8F1-FA3F-1630-7B776E2816EB}"/>
              </a:ext>
            </a:extLst>
          </p:cNvPr>
          <p:cNvSpPr>
            <a:spLocks noGrp="1"/>
          </p:cNvSpPr>
          <p:nvPr>
            <p:ph idx="1"/>
          </p:nvPr>
        </p:nvSpPr>
        <p:spPr/>
        <p:txBody>
          <a:bodyPr>
            <a:normAutofit fontScale="85000" lnSpcReduction="20000"/>
          </a:bodyPr>
          <a:lstStyle/>
          <a:p>
            <a:pPr algn="l" rtl="0"/>
            <a:r>
              <a:rPr lang="en-US" b="1" u="sng" dirty="0">
                <a:solidFill>
                  <a:srgbClr val="C00000"/>
                </a:solidFill>
              </a:rPr>
              <a:t>RX4: Ephedrine nasal drop </a:t>
            </a:r>
          </a:p>
          <a:p>
            <a:pPr algn="l" rtl="0"/>
            <a:r>
              <a:rPr lang="en-US" dirty="0"/>
              <a:t>Ephedrine HCl                          500mg </a:t>
            </a:r>
          </a:p>
          <a:p>
            <a:pPr algn="l" rtl="0"/>
            <a:r>
              <a:rPr lang="en-US" dirty="0" err="1"/>
              <a:t>Chlorbutol</a:t>
            </a:r>
            <a:r>
              <a:rPr lang="en-US" dirty="0"/>
              <a:t>                                 500mg </a:t>
            </a:r>
            <a:r>
              <a:rPr lang="en-US" dirty="0" err="1"/>
              <a:t>Nacl</a:t>
            </a:r>
            <a:r>
              <a:rPr lang="en-US" dirty="0"/>
              <a:t>                                           500mg</a:t>
            </a:r>
          </a:p>
          <a:p>
            <a:pPr algn="l" rtl="0"/>
            <a:r>
              <a:rPr lang="en-US" dirty="0"/>
              <a:t>D.W    Q.S to</a:t>
            </a:r>
          </a:p>
          <a:p>
            <a:pPr algn="l" rtl="0"/>
            <a:r>
              <a:rPr lang="en-US" dirty="0"/>
              <a:t>100ml</a:t>
            </a:r>
          </a:p>
          <a:p>
            <a:pPr algn="l" rtl="0"/>
            <a:r>
              <a:rPr lang="en-US" dirty="0"/>
              <a:t>Mitt                                            50ml</a:t>
            </a:r>
          </a:p>
          <a:p>
            <a:pPr algn="l" rtl="0"/>
            <a:r>
              <a:rPr lang="en-US" dirty="0"/>
              <a:t>Sig: 2 drops to be placed in each nostril as directed.</a:t>
            </a:r>
          </a:p>
          <a:p>
            <a:pPr algn="l" rtl="0"/>
            <a:r>
              <a:rPr lang="en-US" b="1" u="sng" dirty="0">
                <a:solidFill>
                  <a:schemeClr val="accent1"/>
                </a:solidFill>
              </a:rPr>
              <a:t>Procedure</a:t>
            </a:r>
            <a:r>
              <a:rPr lang="en-US" b="1" u="sng" dirty="0"/>
              <a:t>: </a:t>
            </a:r>
            <a:r>
              <a:rPr lang="en-US" dirty="0"/>
              <a:t>prepared by simple solution method.</a:t>
            </a:r>
          </a:p>
          <a:p>
            <a:pPr marL="0" indent="0" algn="l" rtl="0">
              <a:buNone/>
            </a:pPr>
            <a:r>
              <a:rPr lang="en-US" dirty="0"/>
              <a:t>1.  Dissolve </a:t>
            </a:r>
            <a:r>
              <a:rPr lang="en-US" dirty="0" err="1"/>
              <a:t>chlorbutol</a:t>
            </a:r>
            <a:r>
              <a:rPr lang="en-US" dirty="0"/>
              <a:t> in 3/4 of the required volume of warm water.</a:t>
            </a:r>
          </a:p>
          <a:p>
            <a:pPr marL="0" indent="0" algn="l" rtl="0">
              <a:buNone/>
            </a:pPr>
            <a:r>
              <a:rPr lang="en-US" dirty="0"/>
              <a:t>2.  Add ephedrine HCl &amp; NaCl to the solution.</a:t>
            </a:r>
          </a:p>
          <a:p>
            <a:pPr marL="0" indent="0" algn="l" rtl="0">
              <a:buNone/>
            </a:pPr>
            <a:r>
              <a:rPr lang="en-US" dirty="0"/>
              <a:t>3.  Complete the volume by water</a:t>
            </a:r>
          </a:p>
        </p:txBody>
      </p:sp>
    </p:spTree>
    <p:extLst>
      <p:ext uri="{BB962C8B-B14F-4D97-AF65-F5344CB8AC3E}">
        <p14:creationId xmlns:p14="http://schemas.microsoft.com/office/powerpoint/2010/main" val="2390045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6664664-BD06-B395-982B-1A22395C9158}"/>
              </a:ext>
            </a:extLst>
          </p:cNvPr>
          <p:cNvSpPr>
            <a:spLocks noGrp="1"/>
          </p:cNvSpPr>
          <p:nvPr>
            <p:ph type="title"/>
          </p:nvPr>
        </p:nvSpPr>
        <p:spPr/>
        <p:txBody>
          <a:bodyPr/>
          <a:lstStyle/>
          <a:p>
            <a:pPr algn="l"/>
            <a:r>
              <a:rPr lang="en-US" dirty="0"/>
              <a:t>LAB 3</a:t>
            </a:r>
          </a:p>
        </p:txBody>
      </p:sp>
      <p:sp>
        <p:nvSpPr>
          <p:cNvPr id="3" name="عنصر نائب للمحتوى 2">
            <a:extLst>
              <a:ext uri="{FF2B5EF4-FFF2-40B4-BE49-F238E27FC236}">
                <a16:creationId xmlns:a16="http://schemas.microsoft.com/office/drawing/2014/main" id="{EA94613C-D95D-0F7F-01EB-5012085186BF}"/>
              </a:ext>
            </a:extLst>
          </p:cNvPr>
          <p:cNvSpPr>
            <a:spLocks noGrp="1"/>
          </p:cNvSpPr>
          <p:nvPr>
            <p:ph idx="1"/>
          </p:nvPr>
        </p:nvSpPr>
        <p:spPr/>
        <p:txBody>
          <a:bodyPr>
            <a:normAutofit fontScale="92500" lnSpcReduction="20000"/>
          </a:bodyPr>
          <a:lstStyle/>
          <a:p>
            <a:pPr algn="l" rtl="0"/>
            <a:r>
              <a:rPr lang="en-US" dirty="0"/>
              <a:t>Eardrops: They are solution or suspensions of one or more medicament in a vehicle suitable for instillation in to the ear e.g. Sodium bicarbonate eardrops. Eardrops may contain antibacterial &amp; preservatives; glycerin is usually used to increase viscosity.</a:t>
            </a:r>
          </a:p>
          <a:p>
            <a:pPr marL="0" indent="0" algn="l" rtl="0">
              <a:buNone/>
            </a:pPr>
            <a:r>
              <a:rPr lang="en-US" b="1" u="sng" dirty="0"/>
              <a:t>Rx1: Sod. Bicarb. Eardrop</a:t>
            </a:r>
          </a:p>
          <a:p>
            <a:pPr algn="l" rtl="0"/>
            <a:r>
              <a:rPr lang="en-US" dirty="0"/>
              <a:t>Sod bicarbonate                    5g</a:t>
            </a:r>
          </a:p>
          <a:p>
            <a:pPr algn="l" rtl="0"/>
            <a:r>
              <a:rPr lang="en-US" dirty="0"/>
              <a:t>Glycerin                                30ml</a:t>
            </a:r>
          </a:p>
          <a:p>
            <a:pPr algn="l" rtl="0"/>
            <a:r>
              <a:rPr lang="en-US" dirty="0"/>
              <a:t>P.W                     Q.S to      100ml</a:t>
            </a:r>
          </a:p>
          <a:p>
            <a:pPr algn="l" rtl="0"/>
            <a:r>
              <a:rPr lang="en-US" dirty="0"/>
              <a:t>Mitt                                       20ml</a:t>
            </a:r>
          </a:p>
          <a:p>
            <a:pPr algn="l" rtl="0"/>
            <a:r>
              <a:rPr lang="en-US" dirty="0"/>
              <a:t>Sig: as directed (externally)</a:t>
            </a:r>
          </a:p>
          <a:p>
            <a:pPr marL="0" indent="0" algn="l" rtl="0">
              <a:buNone/>
            </a:pPr>
            <a:r>
              <a:rPr lang="en-US" dirty="0"/>
              <a:t> Procedure: prepared by simple solution method.</a:t>
            </a:r>
          </a:p>
        </p:txBody>
      </p:sp>
    </p:spTree>
    <p:extLst>
      <p:ext uri="{BB962C8B-B14F-4D97-AF65-F5344CB8AC3E}">
        <p14:creationId xmlns:p14="http://schemas.microsoft.com/office/powerpoint/2010/main" val="2363289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1663A3E-730B-AF76-9448-24F3C9DE06D6}"/>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11CE5DEE-06EA-58F6-BF98-0C45E764A881}"/>
              </a:ext>
            </a:extLst>
          </p:cNvPr>
          <p:cNvSpPr>
            <a:spLocks noGrp="1"/>
          </p:cNvSpPr>
          <p:nvPr>
            <p:ph idx="1"/>
          </p:nvPr>
        </p:nvSpPr>
        <p:spPr/>
        <p:txBody>
          <a:bodyPr/>
          <a:lstStyle/>
          <a:p>
            <a:pPr algn="l" rtl="0"/>
            <a:r>
              <a:rPr lang="en-US" dirty="0"/>
              <a:t>Gargles: are aqueous solution for treatment of pharynx &amp; nasopharynx  by forcing the air from the lungs through gargle, they are usually diluted with water before use &amp; they are more medicated than mouthwash, less pleasant,  less flavor  ex. Phenols gargle </a:t>
            </a:r>
          </a:p>
          <a:p>
            <a:pPr algn="l" rtl="0"/>
            <a:endParaRPr lang="en-US" dirty="0"/>
          </a:p>
        </p:txBody>
      </p:sp>
    </p:spTree>
    <p:extLst>
      <p:ext uri="{BB962C8B-B14F-4D97-AF65-F5344CB8AC3E}">
        <p14:creationId xmlns:p14="http://schemas.microsoft.com/office/powerpoint/2010/main" val="3316251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C810494-19CA-64F4-BDBC-FFF79E2129DE}"/>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BA6E9BC4-7E90-2C08-EF2D-D60AA44D3640}"/>
              </a:ext>
            </a:extLst>
          </p:cNvPr>
          <p:cNvSpPr>
            <a:spLocks noGrp="1"/>
          </p:cNvSpPr>
          <p:nvPr>
            <p:ph idx="1"/>
          </p:nvPr>
        </p:nvSpPr>
        <p:spPr/>
        <p:txBody>
          <a:bodyPr>
            <a:normAutofit lnSpcReduction="10000"/>
          </a:bodyPr>
          <a:lstStyle/>
          <a:p>
            <a:pPr algn="l" rtl="0"/>
            <a:r>
              <a:rPr lang="en-US" b="1" dirty="0"/>
              <a:t>RX2: Potassium chlorate &amp; phenol gargle</a:t>
            </a:r>
          </a:p>
          <a:p>
            <a:pPr algn="l" rtl="0"/>
            <a:r>
              <a:rPr lang="en-US" dirty="0"/>
              <a:t>Potassium chlorate                           3g </a:t>
            </a:r>
          </a:p>
          <a:p>
            <a:pPr algn="l" rtl="0"/>
            <a:r>
              <a:rPr lang="en-US" dirty="0"/>
              <a:t>Patent blue                                       2ml </a:t>
            </a:r>
          </a:p>
          <a:p>
            <a:pPr algn="l" rtl="0"/>
            <a:r>
              <a:rPr lang="en-US" dirty="0"/>
              <a:t>Liquefied phenol                              1.5ml</a:t>
            </a:r>
          </a:p>
          <a:p>
            <a:pPr algn="l" rtl="0"/>
            <a:r>
              <a:rPr lang="en-US" dirty="0"/>
              <a:t>D. W           Q.S  to</a:t>
            </a:r>
          </a:p>
          <a:p>
            <a:pPr algn="l" rtl="0"/>
            <a:r>
              <a:rPr lang="en-US" dirty="0"/>
              <a:t>200ml</a:t>
            </a:r>
          </a:p>
          <a:p>
            <a:pPr algn="l" rtl="0"/>
            <a:r>
              <a:rPr lang="en-US" dirty="0"/>
              <a:t>Mitt                                                 20ml</a:t>
            </a:r>
          </a:p>
          <a:p>
            <a:pPr algn="l" rtl="0"/>
            <a:r>
              <a:rPr lang="en-US" dirty="0"/>
              <a:t>Sig: (tbsp.) in half glass of warm water used externally as gargle</a:t>
            </a:r>
          </a:p>
          <a:p>
            <a:pPr marL="0" indent="0" algn="l" rtl="0">
              <a:buNone/>
            </a:pPr>
            <a:r>
              <a:rPr lang="en-US" dirty="0"/>
              <a:t> Procedure: prepared by simple solution method.</a:t>
            </a:r>
          </a:p>
          <a:p>
            <a:pPr algn="l" rtl="0"/>
            <a:endParaRPr lang="en-US" dirty="0"/>
          </a:p>
        </p:txBody>
      </p:sp>
    </p:spTree>
    <p:extLst>
      <p:ext uri="{BB962C8B-B14F-4D97-AF65-F5344CB8AC3E}">
        <p14:creationId xmlns:p14="http://schemas.microsoft.com/office/powerpoint/2010/main" val="18855610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3816A64-72B0-297E-ED36-FAC5E7924AB4}"/>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25D40963-F4BA-93D7-198F-EBF7178B6F11}"/>
              </a:ext>
            </a:extLst>
          </p:cNvPr>
          <p:cNvSpPr>
            <a:spLocks noGrp="1"/>
          </p:cNvSpPr>
          <p:nvPr>
            <p:ph idx="1"/>
          </p:nvPr>
        </p:nvSpPr>
        <p:spPr/>
        <p:txBody>
          <a:bodyPr/>
          <a:lstStyle/>
          <a:p>
            <a:pPr marL="0" indent="0" algn="l" rtl="0">
              <a:buNone/>
            </a:pPr>
            <a:r>
              <a:rPr lang="en-US" dirty="0"/>
              <a:t>1.  Weigh pot. Chlorate powder.</a:t>
            </a:r>
          </a:p>
          <a:p>
            <a:pPr marL="0" indent="0" algn="l" rtl="0">
              <a:buNone/>
            </a:pPr>
            <a:r>
              <a:rPr lang="en-US" dirty="0"/>
              <a:t>2.  Subtract the volume of patent blue, liquefied phenol from3/4 of the volume.</a:t>
            </a:r>
          </a:p>
          <a:p>
            <a:pPr marL="0" indent="0" algn="l" rtl="0">
              <a:buNone/>
            </a:pPr>
            <a:r>
              <a:rPr lang="en-US" dirty="0"/>
              <a:t>3. After subtracting put the remaining amount of hot D.W in beaker then add potassium Chlorate on it with agitation until completely dissolved then cools it before adding liquefied phenol then add patent blue.</a:t>
            </a:r>
          </a:p>
          <a:p>
            <a:pPr marL="0" indent="0" algn="l" rtl="0">
              <a:buNone/>
            </a:pPr>
            <a:r>
              <a:rPr lang="en-US" dirty="0"/>
              <a:t>4.  Complete the volume &amp; put a label</a:t>
            </a:r>
          </a:p>
          <a:p>
            <a:pPr algn="l" rtl="0"/>
            <a:endParaRPr lang="en-US" dirty="0"/>
          </a:p>
        </p:txBody>
      </p:sp>
    </p:spTree>
    <p:extLst>
      <p:ext uri="{BB962C8B-B14F-4D97-AF65-F5344CB8AC3E}">
        <p14:creationId xmlns:p14="http://schemas.microsoft.com/office/powerpoint/2010/main" val="3382813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7053965-2BB9-6D63-F8F2-F41B1B4307EB}"/>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CA812AB7-333C-E748-3C9F-A4E56CFCDA32}"/>
              </a:ext>
            </a:extLst>
          </p:cNvPr>
          <p:cNvSpPr>
            <a:spLocks noGrp="1"/>
          </p:cNvSpPr>
          <p:nvPr>
            <p:ph idx="1"/>
          </p:nvPr>
        </p:nvSpPr>
        <p:spPr/>
        <p:txBody>
          <a:bodyPr/>
          <a:lstStyle/>
          <a:p>
            <a:pPr algn="l" rtl="0"/>
            <a:r>
              <a:rPr lang="en-US" dirty="0"/>
              <a:t> Notes:</a:t>
            </a:r>
          </a:p>
          <a:p>
            <a:pPr algn="l" rtl="0"/>
            <a:r>
              <a:rPr lang="en-US" dirty="0"/>
              <a:t> Pot. Chlorate used in stomatitis, tonsillitis &amp; other inflammatory conditions of the mouth &amp;pharynx, it has antiseptic activity so it is used in gargles &amp; mouthwash.</a:t>
            </a:r>
          </a:p>
          <a:p>
            <a:pPr algn="l" rtl="0"/>
            <a:r>
              <a:rPr lang="en-US" dirty="0"/>
              <a:t> Liquefied phenol is antimicrobial agent if used internally &amp; antiseptic agent if used externally.</a:t>
            </a:r>
          </a:p>
          <a:p>
            <a:pPr algn="l" rtl="0"/>
            <a:r>
              <a:rPr lang="en-US" dirty="0"/>
              <a:t>Mouth  wash: are  aqueous  solution  used  as  mouth  deodorant,  refreshing  &amp;  have antiseptic, activity, they may contain sweetening, coloring &amp; flavoring agents, it is also contains alcohol &amp; glycerin. Mouth wash used to kill or reduce the bacteria in the oral</a:t>
            </a:r>
          </a:p>
        </p:txBody>
      </p:sp>
    </p:spTree>
    <p:extLst>
      <p:ext uri="{BB962C8B-B14F-4D97-AF65-F5344CB8AC3E}">
        <p14:creationId xmlns:p14="http://schemas.microsoft.com/office/powerpoint/2010/main" val="4180594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FFA7CEA-07AC-FEFA-14D8-681BD9C1CE25}"/>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7C36AFE2-5630-6A1D-D14D-00D4314A2B5F}"/>
              </a:ext>
            </a:extLst>
          </p:cNvPr>
          <p:cNvSpPr>
            <a:spLocks noGrp="1"/>
          </p:cNvSpPr>
          <p:nvPr>
            <p:ph idx="1"/>
          </p:nvPr>
        </p:nvSpPr>
        <p:spPr/>
        <p:txBody>
          <a:bodyPr/>
          <a:lstStyle/>
          <a:p>
            <a:pPr algn="l" rtl="0"/>
            <a:r>
              <a:rPr lang="en-US" b="1" u="sng" dirty="0"/>
              <a:t>Rx 3: NaCl (sodium chloride mouth wash)</a:t>
            </a:r>
          </a:p>
          <a:p>
            <a:pPr algn="l" rtl="0"/>
            <a:r>
              <a:rPr lang="en-US" dirty="0"/>
              <a:t>NaHCO3                                         1g</a:t>
            </a:r>
          </a:p>
          <a:p>
            <a:pPr algn="l" rtl="0"/>
            <a:r>
              <a:rPr lang="en-US" dirty="0"/>
              <a:t>NaCl                                                1.5g</a:t>
            </a:r>
          </a:p>
          <a:p>
            <a:pPr algn="l" rtl="0"/>
            <a:r>
              <a:rPr lang="en-US" dirty="0"/>
              <a:t>Peppermint water     Q.S to        100ml</a:t>
            </a:r>
          </a:p>
          <a:p>
            <a:pPr algn="l" rtl="0"/>
            <a:r>
              <a:rPr lang="en-US" dirty="0"/>
              <a:t>Mitt                                                10ml</a:t>
            </a:r>
          </a:p>
          <a:p>
            <a:pPr algn="l" rtl="0"/>
            <a:r>
              <a:rPr lang="en-US" dirty="0"/>
              <a:t>Sig: diluted with equal quantity of water 3-4 times daily Procedure: by simple solution method</a:t>
            </a:r>
          </a:p>
        </p:txBody>
      </p:sp>
    </p:spTree>
    <p:extLst>
      <p:ext uri="{BB962C8B-B14F-4D97-AF65-F5344CB8AC3E}">
        <p14:creationId xmlns:p14="http://schemas.microsoft.com/office/powerpoint/2010/main" val="4012135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46D53C5-B4A7-11DC-47B1-63417D617BC2}"/>
              </a:ext>
            </a:extLst>
          </p:cNvPr>
          <p:cNvSpPr>
            <a:spLocks noGrp="1"/>
          </p:cNvSpPr>
          <p:nvPr>
            <p:ph type="title"/>
          </p:nvPr>
        </p:nvSpPr>
        <p:spPr/>
        <p:txBody>
          <a:bodyPr/>
          <a:lstStyle/>
          <a:p>
            <a:pPr algn="l"/>
            <a:r>
              <a:rPr lang="en-US" dirty="0"/>
              <a:t>Classification </a:t>
            </a:r>
          </a:p>
        </p:txBody>
      </p:sp>
      <p:sp>
        <p:nvSpPr>
          <p:cNvPr id="3" name="عنصر نائب للمحتوى 2">
            <a:extLst>
              <a:ext uri="{FF2B5EF4-FFF2-40B4-BE49-F238E27FC236}">
                <a16:creationId xmlns:a16="http://schemas.microsoft.com/office/drawing/2014/main" id="{E48BED68-DD8E-B149-3430-3320C889E7BB}"/>
              </a:ext>
            </a:extLst>
          </p:cNvPr>
          <p:cNvSpPr>
            <a:spLocks noGrp="1"/>
          </p:cNvSpPr>
          <p:nvPr>
            <p:ph idx="1"/>
          </p:nvPr>
        </p:nvSpPr>
        <p:spPr/>
        <p:txBody>
          <a:bodyPr/>
          <a:lstStyle/>
          <a:p>
            <a:pPr algn="l" rtl="0"/>
            <a:r>
              <a:rPr lang="en-US" dirty="0">
                <a:solidFill>
                  <a:srgbClr val="FF0000"/>
                </a:solidFill>
                <a:effectLst>
                  <a:outerShdw blurRad="38100" dist="38100" dir="2700000" algn="tl">
                    <a:srgbClr val="000000">
                      <a:alpha val="43137"/>
                    </a:srgbClr>
                  </a:outerShdw>
                </a:effectLst>
              </a:rPr>
              <a:t>Classification of solutions according to routes of administration:</a:t>
            </a:r>
          </a:p>
          <a:p>
            <a:pPr marL="0" indent="0" algn="l" rtl="0">
              <a:buNone/>
            </a:pPr>
            <a:r>
              <a:rPr lang="en-US" dirty="0"/>
              <a:t>1.  </a:t>
            </a:r>
            <a:r>
              <a:rPr lang="en-US" b="1" dirty="0"/>
              <a:t>Orally</a:t>
            </a:r>
            <a:r>
              <a:rPr lang="en-US" dirty="0"/>
              <a:t>: Syrups, elixirs, drops</a:t>
            </a:r>
          </a:p>
          <a:p>
            <a:pPr marL="0" indent="0" algn="l" rtl="0">
              <a:buNone/>
            </a:pPr>
            <a:r>
              <a:rPr lang="en-US" dirty="0"/>
              <a:t>2.   </a:t>
            </a:r>
            <a:r>
              <a:rPr lang="en-US" b="1" dirty="0"/>
              <a:t>In mouth and throat: </a:t>
            </a:r>
            <a:r>
              <a:rPr lang="en-US" dirty="0"/>
              <a:t>Mouth washes, gargles, throat sprays.</a:t>
            </a:r>
          </a:p>
          <a:p>
            <a:pPr marL="0" indent="0" algn="l" rtl="0">
              <a:buNone/>
            </a:pPr>
            <a:r>
              <a:rPr lang="en-US" dirty="0"/>
              <a:t>3.  </a:t>
            </a:r>
            <a:r>
              <a:rPr lang="en-US" b="1" dirty="0"/>
              <a:t>On body Surfaces: </a:t>
            </a:r>
            <a:r>
              <a:rPr lang="en-US" dirty="0"/>
              <a:t>Collodions, lotions.                   </a:t>
            </a:r>
          </a:p>
          <a:p>
            <a:pPr marL="0" indent="0" algn="l" rtl="0">
              <a:buNone/>
            </a:pPr>
            <a:r>
              <a:rPr lang="en-US" dirty="0"/>
              <a:t>4.   </a:t>
            </a:r>
            <a:r>
              <a:rPr lang="en-US" b="1" dirty="0"/>
              <a:t>In body cavities: </a:t>
            </a:r>
            <a:r>
              <a:rPr lang="en-US" dirty="0"/>
              <a:t>Douches, enemas, ear drops, nasal sprays.</a:t>
            </a:r>
          </a:p>
          <a:p>
            <a:pPr marL="0" indent="0" algn="l" rtl="0">
              <a:buNone/>
            </a:pPr>
            <a:r>
              <a:rPr lang="en-US" dirty="0"/>
              <a:t>5.  </a:t>
            </a:r>
            <a:r>
              <a:rPr lang="en-US" b="1" dirty="0"/>
              <a:t>Parenteral products: </a:t>
            </a:r>
            <a:r>
              <a:rPr lang="en-US" dirty="0"/>
              <a:t>Sterile solutions for injection or infusion into the body are also available.</a:t>
            </a:r>
          </a:p>
        </p:txBody>
      </p:sp>
    </p:spTree>
    <p:extLst>
      <p:ext uri="{BB962C8B-B14F-4D97-AF65-F5344CB8AC3E}">
        <p14:creationId xmlns:p14="http://schemas.microsoft.com/office/powerpoint/2010/main" val="35789767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5AA4132-7088-5C90-A438-3E48CEB904D4}"/>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72C9F929-DF6D-5550-DEC7-15D4C8A5B602}"/>
              </a:ext>
            </a:extLst>
          </p:cNvPr>
          <p:cNvSpPr>
            <a:spLocks noGrp="1"/>
          </p:cNvSpPr>
          <p:nvPr>
            <p:ph idx="1"/>
          </p:nvPr>
        </p:nvSpPr>
        <p:spPr/>
        <p:txBody>
          <a:bodyPr>
            <a:normAutofit lnSpcReduction="10000"/>
          </a:bodyPr>
          <a:lstStyle/>
          <a:p>
            <a:pPr algn="l" rtl="0"/>
            <a:r>
              <a:rPr lang="en-US" b="1" u="sng" dirty="0"/>
              <a:t>Rx 4: </a:t>
            </a:r>
            <a:r>
              <a:rPr lang="en-US" b="1" u="sng" dirty="0" err="1"/>
              <a:t>Mandls</a:t>
            </a:r>
            <a:r>
              <a:rPr lang="en-US" b="1" u="sng" dirty="0"/>
              <a:t> paint (throat paint) </a:t>
            </a:r>
          </a:p>
          <a:p>
            <a:pPr marL="0" indent="0" algn="l" rtl="0">
              <a:buNone/>
            </a:pPr>
            <a:r>
              <a:rPr lang="en-US" dirty="0"/>
              <a:t>Pot. Iodine                                        25g </a:t>
            </a:r>
          </a:p>
          <a:p>
            <a:pPr marL="0" indent="0" algn="l" rtl="0">
              <a:buNone/>
            </a:pPr>
            <a:r>
              <a:rPr lang="en-US" dirty="0"/>
              <a:t>Iodine                                               12.5g</a:t>
            </a:r>
          </a:p>
          <a:p>
            <a:pPr marL="0" indent="0" algn="l" rtl="0">
              <a:buNone/>
            </a:pPr>
            <a:r>
              <a:rPr lang="en-US" dirty="0"/>
              <a:t>Alcohol (90%)                                 40ml</a:t>
            </a:r>
          </a:p>
          <a:p>
            <a:pPr marL="0" indent="0" algn="l" rtl="0">
              <a:buNone/>
            </a:pPr>
            <a:r>
              <a:rPr lang="en-US" dirty="0"/>
              <a:t>Water                                               25ml</a:t>
            </a:r>
          </a:p>
          <a:p>
            <a:pPr marL="0" indent="0" algn="l" rtl="0">
              <a:buNone/>
            </a:pPr>
            <a:r>
              <a:rPr lang="en-US" dirty="0"/>
              <a:t>Peppermint oil                                 4ml</a:t>
            </a:r>
          </a:p>
          <a:p>
            <a:pPr marL="0" indent="0" algn="l" rtl="0">
              <a:buNone/>
            </a:pPr>
            <a:r>
              <a:rPr lang="en-US" dirty="0"/>
              <a:t>Glycerol            Q.S                         1000ml</a:t>
            </a:r>
          </a:p>
          <a:p>
            <a:pPr marL="0" indent="0" algn="l" rtl="0">
              <a:buNone/>
            </a:pPr>
            <a:r>
              <a:rPr lang="en-US" dirty="0"/>
              <a:t>Mitt                                                 20ml</a:t>
            </a:r>
          </a:p>
          <a:p>
            <a:pPr marL="0" indent="0" algn="l" rtl="0">
              <a:buNone/>
            </a:pPr>
            <a:r>
              <a:rPr lang="en-US" dirty="0"/>
              <a:t>Sig: throat paint (antiseptic) shakes before use</a:t>
            </a:r>
          </a:p>
        </p:txBody>
      </p:sp>
    </p:spTree>
    <p:extLst>
      <p:ext uri="{BB962C8B-B14F-4D97-AF65-F5344CB8AC3E}">
        <p14:creationId xmlns:p14="http://schemas.microsoft.com/office/powerpoint/2010/main" val="26085547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D9E860C-5066-2115-EAF2-FBE4A1CA9BAA}"/>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D1DF3E54-F78E-BAB0-CEA1-2AD83EF92366}"/>
              </a:ext>
            </a:extLst>
          </p:cNvPr>
          <p:cNvSpPr>
            <a:spLocks noGrp="1"/>
          </p:cNvSpPr>
          <p:nvPr>
            <p:ph idx="1"/>
          </p:nvPr>
        </p:nvSpPr>
        <p:spPr/>
        <p:txBody>
          <a:bodyPr>
            <a:normAutofit lnSpcReduction="10000"/>
          </a:bodyPr>
          <a:lstStyle/>
          <a:p>
            <a:pPr marL="0" indent="0" algn="l" rtl="0">
              <a:buNone/>
            </a:pPr>
            <a:r>
              <a:rPr lang="en-US" b="1" u="sng" dirty="0"/>
              <a:t>Procedure: </a:t>
            </a:r>
          </a:p>
          <a:p>
            <a:pPr marL="0" indent="0" algn="l" rtl="0">
              <a:buNone/>
            </a:pPr>
            <a:r>
              <a:rPr lang="en-US" dirty="0"/>
              <a:t>1.  Weigh pot. Iodide, dissolve it in water with stirring in a beaker.</a:t>
            </a:r>
          </a:p>
          <a:p>
            <a:pPr marL="0" indent="0" algn="l" rtl="0">
              <a:buNone/>
            </a:pPr>
            <a:r>
              <a:rPr lang="en-US" dirty="0"/>
              <a:t>2.  Weigh iodine, dissolve it in Kl sol. With stirring until it dissolve completely.</a:t>
            </a:r>
          </a:p>
          <a:p>
            <a:pPr marL="0" indent="0" algn="l" rtl="0">
              <a:buNone/>
            </a:pPr>
            <a:r>
              <a:rPr lang="en-US" dirty="0"/>
              <a:t>3.  Measure peppermint oil &amp; mix it with alcohol (90%) (In another beaker).</a:t>
            </a:r>
          </a:p>
          <a:p>
            <a:pPr marL="0" indent="0" algn="l" rtl="0">
              <a:buNone/>
            </a:pPr>
            <a:r>
              <a:rPr lang="en-US" dirty="0"/>
              <a:t>4.  Add the second mixture to the first mixture.</a:t>
            </a:r>
          </a:p>
          <a:p>
            <a:pPr marL="0" indent="0" algn="l" rtl="0">
              <a:buNone/>
            </a:pPr>
            <a:r>
              <a:rPr lang="en-US" dirty="0"/>
              <a:t>5.  Complete the volume with glycerol &amp; transfer it to a reagent bottle &amp; label it.</a:t>
            </a:r>
          </a:p>
          <a:p>
            <a:pPr marL="0" indent="0" algn="l" rtl="0">
              <a:buNone/>
            </a:pPr>
            <a:r>
              <a:rPr lang="en-US" dirty="0"/>
              <a:t>Uses: </a:t>
            </a:r>
            <a:r>
              <a:rPr lang="en-US" dirty="0" err="1"/>
              <a:t>Mandls</a:t>
            </a:r>
            <a:r>
              <a:rPr lang="en-US" dirty="0"/>
              <a:t> paint is used in the treatment of pharyngitis, laryngitis.</a:t>
            </a:r>
          </a:p>
        </p:txBody>
      </p:sp>
    </p:spTree>
    <p:extLst>
      <p:ext uri="{BB962C8B-B14F-4D97-AF65-F5344CB8AC3E}">
        <p14:creationId xmlns:p14="http://schemas.microsoft.com/office/powerpoint/2010/main" val="24715924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9E1704B-8686-0804-6BDE-221972A7C44B}"/>
              </a:ext>
            </a:extLst>
          </p:cNvPr>
          <p:cNvSpPr>
            <a:spLocks noGrp="1"/>
          </p:cNvSpPr>
          <p:nvPr>
            <p:ph type="title"/>
          </p:nvPr>
        </p:nvSpPr>
        <p:spPr/>
        <p:txBody>
          <a:bodyPr/>
          <a:lstStyle/>
          <a:p>
            <a:pPr algn="l" rtl="0"/>
            <a:r>
              <a:rPr lang="en-US" b="1" dirty="0">
                <a:solidFill>
                  <a:srgbClr val="FF0000"/>
                </a:solidFill>
                <a:effectLst>
                  <a:outerShdw blurRad="38100" dist="38100" dir="2700000" algn="tl">
                    <a:srgbClr val="000000">
                      <a:alpha val="43137"/>
                    </a:srgbClr>
                  </a:outerShdw>
                </a:effectLst>
              </a:rPr>
              <a:t>Lab 4 </a:t>
            </a:r>
            <a:r>
              <a:rPr lang="en-US" b="1" i="1" dirty="0">
                <a:solidFill>
                  <a:srgbClr val="FF0000"/>
                </a:solidFill>
                <a:effectLst>
                  <a:outerShdw blurRad="38100" dist="38100" dir="2700000" algn="tl">
                    <a:srgbClr val="000000">
                      <a:alpha val="43137"/>
                    </a:srgbClr>
                  </a:outerShdw>
                </a:effectLst>
              </a:rPr>
              <a:t>syrups</a:t>
            </a:r>
            <a:r>
              <a:rPr lang="en-US" b="1" dirty="0">
                <a:solidFill>
                  <a:srgbClr val="FF0000"/>
                </a:solidFill>
                <a:effectLst>
                  <a:outerShdw blurRad="38100" dist="38100" dir="2700000" algn="tl">
                    <a:srgbClr val="000000">
                      <a:alpha val="43137"/>
                    </a:srgbClr>
                  </a:outerShdw>
                </a:effectLst>
              </a:rPr>
              <a:t> </a:t>
            </a:r>
          </a:p>
        </p:txBody>
      </p:sp>
      <p:sp>
        <p:nvSpPr>
          <p:cNvPr id="3" name="عنصر نائب للمحتوى 2">
            <a:extLst>
              <a:ext uri="{FF2B5EF4-FFF2-40B4-BE49-F238E27FC236}">
                <a16:creationId xmlns:a16="http://schemas.microsoft.com/office/drawing/2014/main" id="{708B5ED8-9D9A-AF97-F2D5-F4A14CB4C937}"/>
              </a:ext>
            </a:extLst>
          </p:cNvPr>
          <p:cNvSpPr>
            <a:spLocks noGrp="1"/>
          </p:cNvSpPr>
          <p:nvPr>
            <p:ph idx="1"/>
          </p:nvPr>
        </p:nvSpPr>
        <p:spPr/>
        <p:txBody>
          <a:bodyPr>
            <a:normAutofit fontScale="77500" lnSpcReduction="20000"/>
          </a:bodyPr>
          <a:lstStyle/>
          <a:p>
            <a:pPr algn="l" rtl="0"/>
            <a:r>
              <a:rPr lang="en-US" dirty="0"/>
              <a:t>Syrup:  is sweet, viscous, aqueous liquid or solution of high specific gravity.  (Specific gravity of syrup = 1.313).</a:t>
            </a:r>
          </a:p>
          <a:p>
            <a:pPr algn="l" rtl="0"/>
            <a:r>
              <a:rPr lang="en-US" b="1" dirty="0">
                <a:solidFill>
                  <a:srgbClr val="FF0000"/>
                </a:solidFill>
              </a:rPr>
              <a:t>Medically syrup divided into:</a:t>
            </a:r>
          </a:p>
          <a:p>
            <a:pPr marL="0" indent="0" algn="l" rtl="0">
              <a:buNone/>
            </a:pPr>
            <a:r>
              <a:rPr lang="en-US" dirty="0"/>
              <a:t>1.  </a:t>
            </a:r>
            <a:r>
              <a:rPr lang="en-US" dirty="0">
                <a:solidFill>
                  <a:schemeClr val="accent1"/>
                </a:solidFill>
              </a:rPr>
              <a:t>Flavoring syrup (non- medicated): </a:t>
            </a:r>
            <a:r>
              <a:rPr lang="en-US" dirty="0"/>
              <a:t>which are used as vehicle for other syrup such as simple syrup.</a:t>
            </a:r>
          </a:p>
          <a:p>
            <a:pPr marL="0" indent="0" algn="l" rtl="0">
              <a:buNone/>
            </a:pPr>
            <a:r>
              <a:rPr lang="en-US" dirty="0"/>
              <a:t>2. </a:t>
            </a:r>
            <a:r>
              <a:rPr lang="en-US" dirty="0">
                <a:solidFill>
                  <a:schemeClr val="accent1"/>
                </a:solidFill>
              </a:rPr>
              <a:t> Medicated  syrup:  </a:t>
            </a:r>
            <a:r>
              <a:rPr lang="en-US" dirty="0"/>
              <a:t>which  contain  ingredients,  with  therapeutic  activity  such  as antibiotics, antihistaminic, antitussive, sedatives &amp; vitamins. </a:t>
            </a:r>
          </a:p>
          <a:p>
            <a:pPr marL="0" indent="0" algn="l" rtl="0">
              <a:buNone/>
            </a:pPr>
            <a:r>
              <a:rPr lang="en-US" dirty="0">
                <a:solidFill>
                  <a:srgbClr val="FF0000"/>
                </a:solidFill>
              </a:rPr>
              <a:t>Pharmaceutically syrup </a:t>
            </a:r>
            <a:r>
              <a:rPr lang="en-US" dirty="0"/>
              <a:t>is classified according to their basic formula to:</a:t>
            </a:r>
          </a:p>
          <a:p>
            <a:pPr marL="0" indent="0" algn="l" rtl="0">
              <a:buNone/>
            </a:pPr>
            <a:r>
              <a:rPr lang="en-US" dirty="0"/>
              <a:t>1.  </a:t>
            </a:r>
            <a:r>
              <a:rPr lang="en-US" dirty="0">
                <a:solidFill>
                  <a:schemeClr val="accent1"/>
                </a:solidFill>
              </a:rPr>
              <a:t>Sugar based syrup</a:t>
            </a:r>
            <a:r>
              <a:rPr lang="en-US" dirty="0"/>
              <a:t>: which are concentrated solutions of sugar such as sucrose and dextrose.</a:t>
            </a:r>
          </a:p>
          <a:p>
            <a:pPr marL="0" indent="0" algn="l" rtl="0">
              <a:buNone/>
            </a:pPr>
            <a:r>
              <a:rPr lang="en-US" dirty="0"/>
              <a:t>2. </a:t>
            </a:r>
            <a:r>
              <a:rPr lang="en-US" dirty="0">
                <a:solidFill>
                  <a:schemeClr val="accent1"/>
                </a:solidFill>
              </a:rPr>
              <a:t>Sugar  free  syrup  </a:t>
            </a:r>
            <a:r>
              <a:rPr lang="en-US" dirty="0"/>
              <a:t>(non-nutritive  syrup):  which  are  formulations  with artificial sweetening agent such as sodium saccharin, sodium cyclamate, and sorbitol. This type is non-viscous in nature so we must add viscosity agent such as glycerin, hydroxyl methyl cellulose.</a:t>
            </a:r>
          </a:p>
        </p:txBody>
      </p:sp>
    </p:spTree>
    <p:extLst>
      <p:ext uri="{BB962C8B-B14F-4D97-AF65-F5344CB8AC3E}">
        <p14:creationId xmlns:p14="http://schemas.microsoft.com/office/powerpoint/2010/main" val="10423283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4045EAC-74FE-A921-E661-3DDBF47D5079}"/>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01C78FD4-2B67-7532-C9A8-B4D7BCA83FFC}"/>
              </a:ext>
            </a:extLst>
          </p:cNvPr>
          <p:cNvSpPr>
            <a:spLocks noGrp="1"/>
          </p:cNvSpPr>
          <p:nvPr>
            <p:ph idx="1"/>
          </p:nvPr>
        </p:nvSpPr>
        <p:spPr/>
        <p:txBody>
          <a:bodyPr>
            <a:normAutofit fontScale="92500" lnSpcReduction="10000"/>
          </a:bodyPr>
          <a:lstStyle/>
          <a:p>
            <a:pPr algn="l" rtl="0"/>
            <a:r>
              <a:rPr lang="en-US" b="1" dirty="0">
                <a:solidFill>
                  <a:schemeClr val="tx2"/>
                </a:solidFill>
              </a:rPr>
              <a:t>Sucrose: </a:t>
            </a:r>
            <a:r>
              <a:rPr lang="en-US" dirty="0"/>
              <a:t>It is one of the purest commercially available substance  is the  preferred carbohydrate for syrups because of its purity , degree of sweetening , lack of color , ease of handling , inert &amp;availability.</a:t>
            </a:r>
          </a:p>
          <a:p>
            <a:pPr algn="l" rtl="0"/>
            <a:r>
              <a:rPr lang="en-US" b="1" dirty="0"/>
              <a:t>Stability of syrup: </a:t>
            </a:r>
            <a:r>
              <a:rPr lang="en-US" dirty="0"/>
              <a:t>syrup subject to 2 degradative pathways in aqueous solution:</a:t>
            </a:r>
          </a:p>
          <a:p>
            <a:pPr algn="l" rtl="0"/>
            <a:r>
              <a:rPr lang="en-US" dirty="0">
                <a:solidFill>
                  <a:srgbClr val="C00000"/>
                </a:solidFill>
              </a:rPr>
              <a:t>1. Fermentation: </a:t>
            </a:r>
            <a:r>
              <a:rPr lang="en-US" dirty="0"/>
              <a:t>as carbohydrates, sucrose in dilute solutions (aq.) provides nutrient media for growth of M.O. such as yeast &amp; molds. The consequences of this growth are turbidity, fermentation &amp; change in taste.</a:t>
            </a:r>
          </a:p>
          <a:p>
            <a:pPr algn="l" rtl="0"/>
            <a:r>
              <a:rPr lang="en-US" dirty="0"/>
              <a:t>While saturated solution of sucrose preserves itself (inhibits growth of M.O) if stored properly due to decrease in free water lead to rupture of M.O cell, </a:t>
            </a:r>
          </a:p>
        </p:txBody>
      </p:sp>
    </p:spTree>
    <p:extLst>
      <p:ext uri="{BB962C8B-B14F-4D97-AF65-F5344CB8AC3E}">
        <p14:creationId xmlns:p14="http://schemas.microsoft.com/office/powerpoint/2010/main" val="40584315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AE5658A-3BDB-B6E7-AD18-CEF5A7B02DB0}"/>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B2DD022F-6658-53EE-66FC-41F03F975A1D}"/>
              </a:ext>
            </a:extLst>
          </p:cNvPr>
          <p:cNvSpPr>
            <a:spLocks noGrp="1"/>
          </p:cNvSpPr>
          <p:nvPr>
            <p:ph idx="1"/>
          </p:nvPr>
        </p:nvSpPr>
        <p:spPr/>
        <p:txBody>
          <a:bodyPr/>
          <a:lstStyle/>
          <a:p>
            <a:pPr algn="l" rtl="0"/>
            <a:r>
              <a:rPr lang="en-US" b="1" dirty="0"/>
              <a:t>how to prevent fermentation ?? </a:t>
            </a:r>
            <a:r>
              <a:rPr lang="en-US" b="1" dirty="0" err="1"/>
              <a:t>H.w</a:t>
            </a:r>
            <a:endParaRPr lang="en-US" b="1" dirty="0"/>
          </a:p>
          <a:p>
            <a:pPr algn="l" rtl="0"/>
            <a:endParaRPr lang="en-US" dirty="0"/>
          </a:p>
        </p:txBody>
      </p:sp>
    </p:spTree>
    <p:extLst>
      <p:ext uri="{BB962C8B-B14F-4D97-AF65-F5344CB8AC3E}">
        <p14:creationId xmlns:p14="http://schemas.microsoft.com/office/powerpoint/2010/main" val="17769508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406AD5F-3CEF-3396-A7F6-63F57880DCBC}"/>
              </a:ext>
            </a:extLst>
          </p:cNvPr>
          <p:cNvSpPr>
            <a:spLocks noGrp="1"/>
          </p:cNvSpPr>
          <p:nvPr>
            <p:ph type="title"/>
          </p:nvPr>
        </p:nvSpPr>
        <p:spPr>
          <a:xfrm>
            <a:off x="838200" y="365126"/>
            <a:ext cx="10515600" cy="315912"/>
          </a:xfrm>
        </p:spPr>
        <p:txBody>
          <a:bodyPr>
            <a:normAutofit fontScale="90000"/>
          </a:bodyPr>
          <a:lstStyle/>
          <a:p>
            <a:endParaRPr lang="en-US" dirty="0"/>
          </a:p>
        </p:txBody>
      </p:sp>
      <p:sp>
        <p:nvSpPr>
          <p:cNvPr id="3" name="عنصر نائب للمحتوى 2">
            <a:extLst>
              <a:ext uri="{FF2B5EF4-FFF2-40B4-BE49-F238E27FC236}">
                <a16:creationId xmlns:a16="http://schemas.microsoft.com/office/drawing/2014/main" id="{92F37801-7A4F-771F-4525-7FF1C54402F9}"/>
              </a:ext>
            </a:extLst>
          </p:cNvPr>
          <p:cNvSpPr>
            <a:spLocks noGrp="1"/>
          </p:cNvSpPr>
          <p:nvPr>
            <p:ph idx="1"/>
          </p:nvPr>
        </p:nvSpPr>
        <p:spPr>
          <a:xfrm>
            <a:off x="838200" y="681038"/>
            <a:ext cx="11145982" cy="5495925"/>
          </a:xfrm>
        </p:spPr>
        <p:txBody>
          <a:bodyPr>
            <a:normAutofit fontScale="92500" lnSpcReduction="20000"/>
          </a:bodyPr>
          <a:lstStyle/>
          <a:p>
            <a:pPr marL="0" indent="0" algn="l" rtl="0">
              <a:buNone/>
            </a:pPr>
            <a:r>
              <a:rPr lang="en-US" dirty="0"/>
              <a:t>2. </a:t>
            </a:r>
            <a:r>
              <a:rPr lang="en-US" dirty="0">
                <a:solidFill>
                  <a:srgbClr val="C00000"/>
                </a:solidFill>
              </a:rPr>
              <a:t>Hydrolysis: </a:t>
            </a:r>
            <a:r>
              <a:rPr lang="en-US" dirty="0"/>
              <a:t>sucrose is a disaccharide &amp; can be hydrolyze to give monosaccharide; dextrose, laevulose.</a:t>
            </a:r>
          </a:p>
          <a:p>
            <a:pPr algn="ctr" rtl="0"/>
            <a:r>
              <a:rPr lang="en-US" b="1" dirty="0"/>
              <a:t>C12H22O12 + H2O → C6H12O6 + C6H12O6</a:t>
            </a:r>
          </a:p>
          <a:p>
            <a:pPr marL="0" indent="0" algn="ctr" rtl="0">
              <a:buNone/>
            </a:pPr>
            <a:r>
              <a:rPr lang="en-US" dirty="0"/>
              <a:t>Sucrose                       dextrose      laevulose</a:t>
            </a:r>
          </a:p>
          <a:p>
            <a:pPr marL="0" indent="0" algn="ctr" rtl="0">
              <a:buNone/>
            </a:pPr>
            <a:r>
              <a:rPr lang="en-US" dirty="0"/>
              <a:t>                                     (Glucose)     (Fructose)</a:t>
            </a:r>
          </a:p>
          <a:p>
            <a:pPr marL="0" indent="0" algn="l" rtl="0">
              <a:buNone/>
            </a:pPr>
            <a:r>
              <a:rPr lang="en-US" dirty="0"/>
              <a:t>This reaction occurs specially in presence of acids &amp; heat which is called inversion </a:t>
            </a:r>
          </a:p>
          <a:p>
            <a:pPr marL="0" indent="0" algn="l" rtl="0">
              <a:buNone/>
            </a:pPr>
            <a:r>
              <a:rPr lang="en-US" dirty="0"/>
              <a:t>because rotation  in polarized light in fructose is more than glucose. This invert sugar has specific properties: </a:t>
            </a:r>
          </a:p>
          <a:p>
            <a:pPr algn="l" rtl="0"/>
            <a:r>
              <a:rPr lang="en-US" dirty="0"/>
              <a:t>a.  Inverted sugar is fermented more easily than solution.</a:t>
            </a:r>
          </a:p>
          <a:p>
            <a:pPr algn="l" rtl="0"/>
            <a:r>
              <a:rPr lang="en-US" dirty="0"/>
              <a:t>b.  Inverted sugar more sweet than sucrose.</a:t>
            </a:r>
          </a:p>
          <a:p>
            <a:pPr algn="l" rtl="0"/>
            <a:r>
              <a:rPr lang="en-US" dirty="0"/>
              <a:t>The degradation of fructose cause brown discoloration of some colorless syrup, this change is called (caramelization) specially is syrups containing strong acid. Dextrose is used as substitution of sucrose in syrup containing strong acid because dextrose discolored occurs slowly than sucrose</a:t>
            </a:r>
          </a:p>
        </p:txBody>
      </p:sp>
    </p:spTree>
    <p:extLst>
      <p:ext uri="{BB962C8B-B14F-4D97-AF65-F5344CB8AC3E}">
        <p14:creationId xmlns:p14="http://schemas.microsoft.com/office/powerpoint/2010/main" val="22467074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960A532-D295-9E42-7DD9-960864942389}"/>
              </a:ext>
            </a:extLst>
          </p:cNvPr>
          <p:cNvSpPr>
            <a:spLocks noGrp="1"/>
          </p:cNvSpPr>
          <p:nvPr>
            <p:ph type="title"/>
          </p:nvPr>
        </p:nvSpPr>
        <p:spPr/>
        <p:txBody>
          <a:bodyPr/>
          <a:lstStyle/>
          <a:p>
            <a:r>
              <a:rPr lang="en-US"/>
              <a:t>--</a:t>
            </a:r>
          </a:p>
        </p:txBody>
      </p:sp>
      <p:sp>
        <p:nvSpPr>
          <p:cNvPr id="3" name="عنصر نائب للمحتوى 2">
            <a:extLst>
              <a:ext uri="{FF2B5EF4-FFF2-40B4-BE49-F238E27FC236}">
                <a16:creationId xmlns:a16="http://schemas.microsoft.com/office/drawing/2014/main" id="{CCF65858-A366-2C8C-4E39-7B5A96129A80}"/>
              </a:ext>
            </a:extLst>
          </p:cNvPr>
          <p:cNvSpPr>
            <a:spLocks noGrp="1"/>
          </p:cNvSpPr>
          <p:nvPr>
            <p:ph idx="1"/>
          </p:nvPr>
        </p:nvSpPr>
        <p:spPr/>
        <p:txBody>
          <a:bodyPr/>
          <a:lstStyle/>
          <a:p>
            <a:pPr algn="l" rtl="0"/>
            <a:r>
              <a:rPr lang="en-US" b="1" dirty="0">
                <a:effectLst>
                  <a:outerShdw blurRad="38100" dist="38100" dir="2700000" algn="tl">
                    <a:srgbClr val="000000">
                      <a:alpha val="43137"/>
                    </a:srgbClr>
                  </a:outerShdw>
                </a:effectLst>
              </a:rPr>
              <a:t>Storage of syrup: </a:t>
            </a:r>
          </a:p>
          <a:p>
            <a:pPr algn="l" rtl="0"/>
            <a:r>
              <a:rPr lang="en-US" dirty="0"/>
              <a:t>1.  Stored at room- temp. in tightly Stoppard &amp; well filled to avoid presence of M.O.  </a:t>
            </a:r>
          </a:p>
          <a:p>
            <a:pPr algn="l" rtl="0"/>
            <a:r>
              <a:rPr lang="en-US" dirty="0"/>
              <a:t>2.  Refrigeration inhibits both fermentation &amp;hydrolysis but cooler less than 4C cause crystallization of sucrose.</a:t>
            </a:r>
          </a:p>
        </p:txBody>
      </p:sp>
    </p:spTree>
    <p:extLst>
      <p:ext uri="{BB962C8B-B14F-4D97-AF65-F5344CB8AC3E}">
        <p14:creationId xmlns:p14="http://schemas.microsoft.com/office/powerpoint/2010/main" val="27124431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DDDBFF3-4D9E-9C3F-C3E1-F36CA9A2CEF0}"/>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51A2104D-79BB-4B2B-9DF9-9F26CD51D2ED}"/>
              </a:ext>
            </a:extLst>
          </p:cNvPr>
          <p:cNvSpPr>
            <a:spLocks noGrp="1"/>
          </p:cNvSpPr>
          <p:nvPr>
            <p:ph idx="1"/>
          </p:nvPr>
        </p:nvSpPr>
        <p:spPr/>
        <p:txBody>
          <a:bodyPr>
            <a:normAutofit fontScale="85000" lnSpcReduction="20000"/>
          </a:bodyPr>
          <a:lstStyle/>
          <a:p>
            <a:pPr algn="l" rtl="0"/>
            <a:r>
              <a:rPr lang="en-US" dirty="0">
                <a:highlight>
                  <a:srgbClr val="FFFF00"/>
                </a:highlight>
              </a:rPr>
              <a:t>Rx 1: Simple Syrup. (BP)</a:t>
            </a:r>
          </a:p>
          <a:p>
            <a:pPr algn="l" rtl="0"/>
            <a:r>
              <a:rPr lang="en-US" dirty="0"/>
              <a:t>Sucrose                             667g</a:t>
            </a:r>
          </a:p>
          <a:p>
            <a:pPr algn="l" rtl="0"/>
            <a:r>
              <a:rPr lang="en-US" dirty="0"/>
              <a:t>P.W   Q.S to                    1000g</a:t>
            </a:r>
          </a:p>
          <a:p>
            <a:pPr algn="l" rtl="0"/>
            <a:r>
              <a:rPr lang="en-US" dirty="0"/>
              <a:t>Mitt                                   20g</a:t>
            </a:r>
          </a:p>
          <a:p>
            <a:pPr algn="l" rtl="0"/>
            <a:r>
              <a:rPr lang="en-US" dirty="0"/>
              <a:t> Note: 1g of P.W = 1ml of P.W   (sp. gr  of P.W = 1)</a:t>
            </a:r>
          </a:p>
          <a:p>
            <a:pPr algn="l" rtl="0"/>
            <a:r>
              <a:rPr lang="en-US" dirty="0">
                <a:highlight>
                  <a:srgbClr val="FFFF00"/>
                </a:highlight>
              </a:rPr>
              <a:t>Procedure: </a:t>
            </a:r>
          </a:p>
          <a:p>
            <a:pPr algn="l" rtl="0"/>
            <a:r>
              <a:rPr lang="en-US" dirty="0"/>
              <a:t>1.  Weight the beaker empty &amp; weight the sucrose in it.</a:t>
            </a:r>
          </a:p>
          <a:p>
            <a:pPr algn="l" rtl="0"/>
            <a:r>
              <a:rPr lang="en-US" dirty="0"/>
              <a:t>2.  Add small amount of P.W (5ml) (boiling water) &amp; stir to dissolve on gently by using water bath.</a:t>
            </a:r>
          </a:p>
          <a:p>
            <a:pPr algn="l" rtl="0"/>
            <a:r>
              <a:rPr lang="en-US" dirty="0"/>
              <a:t>3.  Weight again and substrate the wt. of beaker.</a:t>
            </a:r>
          </a:p>
          <a:p>
            <a:pPr algn="l" rtl="0"/>
            <a:r>
              <a:rPr lang="en-US" dirty="0"/>
              <a:t>4.  Complete the weight to 20g by adding boiling water by using pipette.</a:t>
            </a:r>
          </a:p>
        </p:txBody>
      </p:sp>
    </p:spTree>
    <p:extLst>
      <p:ext uri="{BB962C8B-B14F-4D97-AF65-F5344CB8AC3E}">
        <p14:creationId xmlns:p14="http://schemas.microsoft.com/office/powerpoint/2010/main" val="1219944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1ECA297-CBC3-428F-446F-390352938478}"/>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4835247A-8933-C8A1-37A9-54B56EA7938C}"/>
              </a:ext>
            </a:extLst>
          </p:cNvPr>
          <p:cNvSpPr>
            <a:spLocks noGrp="1"/>
          </p:cNvSpPr>
          <p:nvPr>
            <p:ph idx="1"/>
          </p:nvPr>
        </p:nvSpPr>
        <p:spPr/>
        <p:txBody>
          <a:bodyPr>
            <a:normAutofit fontScale="85000" lnSpcReduction="20000"/>
          </a:bodyPr>
          <a:lstStyle/>
          <a:p>
            <a:pPr algn="l" rtl="0"/>
            <a:r>
              <a:rPr lang="en-US" dirty="0">
                <a:highlight>
                  <a:srgbClr val="FFFF00"/>
                </a:highlight>
              </a:rPr>
              <a:t>RX 2: Simple Syrup (USP)</a:t>
            </a:r>
          </a:p>
          <a:p>
            <a:pPr algn="l" rtl="0"/>
            <a:r>
              <a:rPr lang="en-US" dirty="0"/>
              <a:t>Sucrose                                   850g</a:t>
            </a:r>
          </a:p>
          <a:p>
            <a:pPr algn="l" rtl="0"/>
            <a:r>
              <a:rPr lang="en-US" dirty="0"/>
              <a:t>P.W            Q.S to                 1000ml</a:t>
            </a:r>
          </a:p>
          <a:p>
            <a:pPr algn="l" rtl="0"/>
            <a:r>
              <a:rPr lang="en-US" dirty="0"/>
              <a:t>Mitt                                        20ml</a:t>
            </a:r>
          </a:p>
          <a:p>
            <a:pPr marL="0" indent="0" algn="l" rtl="0">
              <a:buNone/>
            </a:pPr>
            <a:r>
              <a:rPr lang="en-US" dirty="0"/>
              <a:t>  </a:t>
            </a:r>
            <a:r>
              <a:rPr lang="en-US" dirty="0">
                <a:highlight>
                  <a:srgbClr val="FFFF00"/>
                </a:highlight>
              </a:rPr>
              <a:t>Procedure: </a:t>
            </a:r>
            <a:r>
              <a:rPr lang="en-US" dirty="0"/>
              <a:t>prepared by using boiling water (simple sol. method)</a:t>
            </a:r>
          </a:p>
          <a:p>
            <a:pPr algn="l" rtl="0"/>
            <a:r>
              <a:rPr lang="en-US" dirty="0"/>
              <a:t>  </a:t>
            </a:r>
            <a:r>
              <a:rPr lang="en-US" b="1" dirty="0"/>
              <a:t>Note: Simple syrup is use as: </a:t>
            </a:r>
          </a:p>
          <a:p>
            <a:pPr algn="l" rtl="0"/>
            <a:r>
              <a:rPr lang="en-US" dirty="0"/>
              <a:t>1.  Sweetening agent                   </a:t>
            </a:r>
          </a:p>
          <a:p>
            <a:pPr algn="l" rtl="0"/>
            <a:r>
              <a:rPr lang="en-US" dirty="0"/>
              <a:t>2.  Preservative                         </a:t>
            </a:r>
          </a:p>
          <a:p>
            <a:pPr algn="l" rtl="0"/>
            <a:r>
              <a:rPr lang="en-US" dirty="0"/>
              <a:t>3.  Bactericidal vehicle for other medical substance.</a:t>
            </a:r>
          </a:p>
          <a:p>
            <a:pPr algn="l" rtl="0"/>
            <a:r>
              <a:rPr lang="en-US" dirty="0"/>
              <a:t>4.  Demulcent.</a:t>
            </a:r>
          </a:p>
          <a:p>
            <a:pPr algn="l" rtl="0"/>
            <a:r>
              <a:rPr lang="en-US" dirty="0"/>
              <a:t>5.  Nutrient material.</a:t>
            </a:r>
          </a:p>
        </p:txBody>
      </p:sp>
    </p:spTree>
    <p:extLst>
      <p:ext uri="{BB962C8B-B14F-4D97-AF65-F5344CB8AC3E}">
        <p14:creationId xmlns:p14="http://schemas.microsoft.com/office/powerpoint/2010/main" val="18314527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1BEA62A-0622-6CC1-EE15-C05B3020BC89}"/>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7C2E38BB-7BA0-C1F7-6248-45773685BC6F}"/>
              </a:ext>
            </a:extLst>
          </p:cNvPr>
          <p:cNvSpPr>
            <a:spLocks noGrp="1"/>
          </p:cNvSpPr>
          <p:nvPr>
            <p:ph idx="1"/>
          </p:nvPr>
        </p:nvSpPr>
        <p:spPr/>
        <p:txBody>
          <a:bodyPr>
            <a:normAutofit fontScale="92500" lnSpcReduction="20000"/>
          </a:bodyPr>
          <a:lstStyle/>
          <a:p>
            <a:pPr algn="l" rtl="0"/>
            <a:r>
              <a:rPr lang="en-US" b="1" dirty="0">
                <a:highlight>
                  <a:srgbClr val="FFFF00"/>
                </a:highlight>
              </a:rPr>
              <a:t>Rx 3: Syrup of Ipecac</a:t>
            </a:r>
          </a:p>
          <a:p>
            <a:pPr marL="0" indent="0" algn="l" rtl="0">
              <a:buNone/>
            </a:pPr>
            <a:r>
              <a:rPr lang="en-US" dirty="0"/>
              <a:t>Ipecac fluid extracts                             70ml</a:t>
            </a:r>
          </a:p>
          <a:p>
            <a:pPr marL="0" indent="0" algn="l" rtl="0">
              <a:buNone/>
            </a:pPr>
            <a:r>
              <a:rPr lang="en-US" dirty="0"/>
              <a:t>Glycerin                                               100ml</a:t>
            </a:r>
          </a:p>
          <a:p>
            <a:pPr marL="0" indent="0" algn="l" rtl="0">
              <a:buNone/>
            </a:pPr>
            <a:r>
              <a:rPr lang="en-US" dirty="0"/>
              <a:t>Syrup        Q.S   to                             1000ml</a:t>
            </a:r>
          </a:p>
          <a:p>
            <a:pPr marL="0" indent="0" algn="l" rtl="0">
              <a:buNone/>
            </a:pPr>
            <a:r>
              <a:rPr lang="en-US" dirty="0"/>
              <a:t>Mitt                                                     20ml                                            </a:t>
            </a:r>
          </a:p>
          <a:p>
            <a:pPr marL="0" indent="0" algn="l" rtl="0">
              <a:buNone/>
            </a:pPr>
            <a:r>
              <a:rPr lang="en-US" dirty="0"/>
              <a:t>Sig:        (tbsp.) </a:t>
            </a:r>
            <a:r>
              <a:rPr lang="en-US" dirty="0" err="1"/>
              <a:t>t.i.d</a:t>
            </a:r>
            <a:r>
              <a:rPr lang="en-US" dirty="0"/>
              <a:t>     p.c.</a:t>
            </a:r>
          </a:p>
          <a:p>
            <a:pPr algn="l" rtl="0"/>
            <a:r>
              <a:rPr lang="en-US" dirty="0">
                <a:highlight>
                  <a:srgbClr val="FFFF00"/>
                </a:highlight>
              </a:rPr>
              <a:t>Procedure: </a:t>
            </a:r>
            <a:r>
              <a:rPr lang="en-US" dirty="0"/>
              <a:t>mix the ipecac fluidextract with glycerin; add syrup to complete volume of Rx to 20ml.</a:t>
            </a:r>
          </a:p>
          <a:p>
            <a:pPr algn="l" rtl="0"/>
            <a:r>
              <a:rPr lang="en-US" dirty="0"/>
              <a:t>Uses:  ipecac  syrup  use  as  expectorant  in  case  of  wet  cough.  At  low  dose →expectorant, at high dosage →emitting agent in case of toxicity or poisoning.</a:t>
            </a:r>
          </a:p>
        </p:txBody>
      </p:sp>
    </p:spTree>
    <p:extLst>
      <p:ext uri="{BB962C8B-B14F-4D97-AF65-F5344CB8AC3E}">
        <p14:creationId xmlns:p14="http://schemas.microsoft.com/office/powerpoint/2010/main" val="1069216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3A8F49E-BEA1-7422-5F31-56B556B86BB3}"/>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CB45BEF9-2BE7-CE97-4930-26C91FB75A55}"/>
              </a:ext>
            </a:extLst>
          </p:cNvPr>
          <p:cNvSpPr>
            <a:spLocks noGrp="1"/>
          </p:cNvSpPr>
          <p:nvPr>
            <p:ph idx="1"/>
          </p:nvPr>
        </p:nvSpPr>
        <p:spPr>
          <a:xfrm>
            <a:off x="838200" y="365125"/>
            <a:ext cx="10515600" cy="5811838"/>
          </a:xfrm>
        </p:spPr>
        <p:txBody>
          <a:bodyPr>
            <a:normAutofit fontScale="92500" lnSpcReduction="10000"/>
          </a:bodyPr>
          <a:lstStyle/>
          <a:p>
            <a:pPr algn="l" rtl="0"/>
            <a:r>
              <a:rPr lang="en-US" sz="2400" dirty="0">
                <a:solidFill>
                  <a:srgbClr val="FF0000"/>
                </a:solidFill>
                <a:effectLst>
                  <a:outerShdw blurRad="38100" dist="38100" dir="2700000" algn="tl">
                    <a:srgbClr val="000000">
                      <a:alpha val="43137"/>
                    </a:srgbClr>
                  </a:outerShdw>
                </a:effectLst>
              </a:rPr>
              <a:t> Classification of solutions according to vehicle:</a:t>
            </a:r>
          </a:p>
          <a:p>
            <a:pPr marL="514350" indent="-514350" algn="l" rtl="0">
              <a:lnSpc>
                <a:spcPct val="160000"/>
              </a:lnSpc>
              <a:buAutoNum type="alphaLcPeriod"/>
            </a:pPr>
            <a:r>
              <a:rPr lang="en-US" sz="2400" b="1" dirty="0">
                <a:latin typeface="Times New Roman" panose="02020603050405020304" pitchFamily="18" charset="0"/>
                <a:cs typeface="Times New Roman" panose="02020603050405020304" pitchFamily="18" charset="0"/>
              </a:rPr>
              <a:t>Aqueous solutions: </a:t>
            </a:r>
            <a:r>
              <a:rPr lang="en-US" sz="2400" dirty="0">
                <a:latin typeface="Times New Roman" panose="02020603050405020304" pitchFamily="18" charset="0"/>
                <a:cs typeface="Times New Roman" panose="02020603050405020304" pitchFamily="18" charset="0"/>
              </a:rPr>
              <a:t>are prepared by dissolving a solid, liquid or gas in an aqueous  medium (vehicle).  This may be water, aromatic water.</a:t>
            </a:r>
          </a:p>
          <a:p>
            <a:pPr marL="0" indent="0" algn="l" rtl="0">
              <a:lnSpc>
                <a:spcPct val="160000"/>
              </a:lnSpc>
              <a:buNone/>
            </a:pPr>
            <a:r>
              <a:rPr lang="en-US" sz="2400" dirty="0">
                <a:latin typeface="Times New Roman" panose="02020603050405020304" pitchFamily="18" charset="0"/>
                <a:cs typeface="Times New Roman" panose="02020603050405020304" pitchFamily="18" charset="0"/>
              </a:rPr>
              <a:t>  </a:t>
            </a:r>
            <a:r>
              <a:rPr lang="en-US" sz="2400" b="1" u="sng" dirty="0">
                <a:solidFill>
                  <a:srgbClr val="00B050"/>
                </a:solidFill>
                <a:latin typeface="Times New Roman" panose="02020603050405020304" pitchFamily="18" charset="0"/>
                <a:cs typeface="Times New Roman" panose="02020603050405020304" pitchFamily="18" charset="0"/>
              </a:rPr>
              <a:t>Advantages are </a:t>
            </a:r>
            <a:r>
              <a:rPr lang="en-US" sz="2400" dirty="0">
                <a:latin typeface="Times New Roman" panose="02020603050405020304" pitchFamily="18" charset="0"/>
                <a:cs typeface="Times New Roman" panose="02020603050405020304" pitchFamily="18" charset="0"/>
              </a:rPr>
              <a:t>tasteless, odorless, lack of pharmacological activity, neutral and very cheap.</a:t>
            </a:r>
          </a:p>
          <a:p>
            <a:pPr marL="0" indent="0" algn="l" rtl="0">
              <a:lnSpc>
                <a:spcPct val="160000"/>
              </a:lnSpc>
              <a:buNone/>
            </a:pPr>
            <a:r>
              <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 Non-aqueous solutions:</a:t>
            </a:r>
            <a:r>
              <a:rPr lang="en-US" sz="2400" dirty="0">
                <a:latin typeface="Times New Roman" panose="02020603050405020304" pitchFamily="18" charset="0"/>
                <a:cs typeface="Times New Roman" panose="02020603050405020304" pitchFamily="18" charset="0"/>
              </a:rPr>
              <a:t> fixed oil of vegetable origin and ethyl alcohol are widely used as solvents in this type. Arachis oil is one of the few examples and is used as the solvent in methyl salicylate liniment. Some fixed oils are sufficiently tasteless and odorless to be suitable for oral use as solvents for such materials as vitamins A and D. Ethyl alcohol is the most widely used for external application, where its rapid evaporation after application to the skin imparts a cooling effect to such products as salicylic acid lotion.</a:t>
            </a:r>
          </a:p>
        </p:txBody>
      </p:sp>
    </p:spTree>
    <p:extLst>
      <p:ext uri="{BB962C8B-B14F-4D97-AF65-F5344CB8AC3E}">
        <p14:creationId xmlns:p14="http://schemas.microsoft.com/office/powerpoint/2010/main" val="21139641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4EB24CC-16DA-AC14-79E7-D2EA8488B436}"/>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00DA9891-AD6C-C4EE-D56E-2945E3118D6A}"/>
              </a:ext>
            </a:extLst>
          </p:cNvPr>
          <p:cNvSpPr>
            <a:spLocks noGrp="1"/>
          </p:cNvSpPr>
          <p:nvPr>
            <p:ph idx="1"/>
          </p:nvPr>
        </p:nvSpPr>
        <p:spPr/>
        <p:txBody>
          <a:bodyPr>
            <a:normAutofit fontScale="77500" lnSpcReduction="20000"/>
          </a:bodyPr>
          <a:lstStyle/>
          <a:p>
            <a:pPr algn="l" rtl="0"/>
            <a:r>
              <a:rPr lang="en-US" dirty="0">
                <a:highlight>
                  <a:srgbClr val="FFFF00"/>
                </a:highlight>
              </a:rPr>
              <a:t>Rx 4: Tolu Balsam syrup</a:t>
            </a:r>
          </a:p>
          <a:p>
            <a:pPr marL="0" indent="0" algn="l" rtl="0">
              <a:buNone/>
            </a:pPr>
            <a:r>
              <a:rPr lang="en-US" dirty="0" err="1"/>
              <a:t>Tr.of</a:t>
            </a:r>
            <a:r>
              <a:rPr lang="en-US" dirty="0"/>
              <a:t> tolu Balsam                 50ml</a:t>
            </a:r>
          </a:p>
          <a:p>
            <a:pPr marL="0" indent="0" algn="l" rtl="0">
              <a:buNone/>
            </a:pPr>
            <a:r>
              <a:rPr lang="en-US" dirty="0"/>
              <a:t>Magnesium carbonates     10g</a:t>
            </a:r>
          </a:p>
          <a:p>
            <a:pPr marL="0" indent="0" algn="l" rtl="0">
              <a:buNone/>
            </a:pPr>
            <a:r>
              <a:rPr lang="en-US" dirty="0"/>
              <a:t>Sucrose                                                  820g</a:t>
            </a:r>
          </a:p>
          <a:p>
            <a:pPr marL="0" indent="0" algn="l" rtl="0">
              <a:buNone/>
            </a:pPr>
            <a:r>
              <a:rPr lang="en-US" dirty="0"/>
              <a:t>D.W        Q.S        to                             1000ml  </a:t>
            </a:r>
          </a:p>
          <a:p>
            <a:pPr marL="0" indent="0" algn="l" rtl="0">
              <a:buNone/>
            </a:pPr>
            <a:r>
              <a:rPr lang="en-US" dirty="0"/>
              <a:t>Mitt      10 ml </a:t>
            </a:r>
          </a:p>
          <a:p>
            <a:pPr marL="0" indent="0" algn="l" rtl="0">
              <a:buNone/>
            </a:pPr>
            <a:r>
              <a:rPr lang="en-US" dirty="0"/>
              <a:t>  Sig:    (tbsps.) </a:t>
            </a:r>
            <a:r>
              <a:rPr lang="en-US" dirty="0" err="1"/>
              <a:t>p.r.n</a:t>
            </a:r>
            <a:endParaRPr lang="en-US" dirty="0"/>
          </a:p>
          <a:p>
            <a:pPr marL="0" indent="0" algn="l" rtl="0">
              <a:buNone/>
            </a:pPr>
            <a:endParaRPr lang="en-US" dirty="0"/>
          </a:p>
          <a:p>
            <a:pPr marL="0" indent="0" algn="l" rtl="0">
              <a:buNone/>
            </a:pPr>
            <a:r>
              <a:rPr lang="en-US" dirty="0">
                <a:highlight>
                  <a:srgbClr val="FFFF00"/>
                </a:highlight>
              </a:rPr>
              <a:t>Procedure</a:t>
            </a:r>
            <a:r>
              <a:rPr lang="en-US" dirty="0"/>
              <a:t>: </a:t>
            </a:r>
          </a:p>
          <a:p>
            <a:pPr algn="l" rtl="0"/>
            <a:r>
              <a:rPr lang="en-US" dirty="0"/>
              <a:t>1. Mix tr. of tolu-balsam with Mg-carbonate and sucrose in a mortar.</a:t>
            </a:r>
          </a:p>
          <a:p>
            <a:pPr algn="l" rtl="0"/>
            <a:r>
              <a:rPr lang="en-US" dirty="0"/>
              <a:t>2.  Gradually add 4.3ml of distilled water with triturating.  </a:t>
            </a:r>
          </a:p>
          <a:p>
            <a:pPr algn="l" rtl="0"/>
            <a:r>
              <a:rPr lang="en-US" dirty="0"/>
              <a:t>3.  Filter.</a:t>
            </a:r>
          </a:p>
          <a:p>
            <a:pPr marL="0" indent="0" algn="l" rtl="0">
              <a:buNone/>
            </a:pPr>
            <a:endParaRPr lang="en-US" dirty="0"/>
          </a:p>
        </p:txBody>
      </p:sp>
    </p:spTree>
    <p:extLst>
      <p:ext uri="{BB962C8B-B14F-4D97-AF65-F5344CB8AC3E}">
        <p14:creationId xmlns:p14="http://schemas.microsoft.com/office/powerpoint/2010/main" val="27074642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F53B1FB-9826-8DB6-41C5-3A8A362434EA}"/>
              </a:ext>
            </a:extLst>
          </p:cNvPr>
          <p:cNvSpPr>
            <a:spLocks noGrp="1"/>
          </p:cNvSpPr>
          <p:nvPr>
            <p:ph type="title"/>
          </p:nvPr>
        </p:nvSpPr>
        <p:spPr/>
        <p:txBody>
          <a:bodyPr>
            <a:normAutofit fontScale="90000"/>
          </a:bodyPr>
          <a:lstStyle/>
          <a:p>
            <a:pPr algn="l" rtl="0"/>
            <a:r>
              <a:rPr lang="en-US" dirty="0">
                <a:solidFill>
                  <a:srgbClr val="FF0000"/>
                </a:solidFill>
              </a:rPr>
              <a:t>Lab 5: Dextrose Based Syrup &amp; Sugar Free Syrup</a:t>
            </a:r>
            <a:br>
              <a:rPr lang="en-US" dirty="0">
                <a:solidFill>
                  <a:srgbClr val="FF0000"/>
                </a:solidFill>
              </a:rPr>
            </a:br>
            <a:endParaRPr lang="en-US" dirty="0"/>
          </a:p>
        </p:txBody>
      </p:sp>
      <p:sp>
        <p:nvSpPr>
          <p:cNvPr id="3" name="عنصر نائب للمحتوى 2">
            <a:extLst>
              <a:ext uri="{FF2B5EF4-FFF2-40B4-BE49-F238E27FC236}">
                <a16:creationId xmlns:a16="http://schemas.microsoft.com/office/drawing/2014/main" id="{CD04E797-D22D-9F6F-DB7F-CD273B7D212C}"/>
              </a:ext>
            </a:extLst>
          </p:cNvPr>
          <p:cNvSpPr>
            <a:spLocks noGrp="1"/>
          </p:cNvSpPr>
          <p:nvPr>
            <p:ph idx="1"/>
          </p:nvPr>
        </p:nvSpPr>
        <p:spPr>
          <a:xfrm>
            <a:off x="838200" y="1330036"/>
            <a:ext cx="10515600" cy="4846927"/>
          </a:xfrm>
        </p:spPr>
        <p:txBody>
          <a:bodyPr>
            <a:normAutofit/>
          </a:bodyPr>
          <a:lstStyle/>
          <a:p>
            <a:pPr algn="l" rtl="0"/>
            <a:r>
              <a:rPr lang="en-US" dirty="0"/>
              <a:t>Dextrose: Dextrose may be used as a substituted of sucrose in syrup containing strong acid in order to avoid hydrolysis.</a:t>
            </a:r>
          </a:p>
          <a:p>
            <a:pPr algn="l" rtl="0"/>
            <a:r>
              <a:rPr lang="en-US" dirty="0">
                <a:solidFill>
                  <a:schemeClr val="accent1"/>
                </a:solidFill>
              </a:rPr>
              <a:t>Distinguish between sucrose &amp; dextrose: </a:t>
            </a:r>
          </a:p>
          <a:p>
            <a:pPr marL="0" indent="0" algn="l" rtl="0">
              <a:buNone/>
            </a:pPr>
            <a:r>
              <a:rPr lang="en-US" dirty="0"/>
              <a:t>1. Dextrose from saturated solution in water 70% w/w which is less viscous than simple syrup therefore it needs viscosity builder.</a:t>
            </a:r>
          </a:p>
          <a:p>
            <a:pPr marL="0" indent="0" algn="l" rtl="0">
              <a:buNone/>
            </a:pPr>
            <a:r>
              <a:rPr lang="en-US" dirty="0"/>
              <a:t>2. Dextrose dissolves more slowly than sucrose.</a:t>
            </a:r>
          </a:p>
          <a:p>
            <a:pPr marL="0" indent="0" algn="l" rtl="0">
              <a:buNone/>
            </a:pPr>
            <a:r>
              <a:rPr lang="en-US" dirty="0"/>
              <a:t>3. Dextrose less sweet than sucrose (dextrose 74%: sucrose 100%)</a:t>
            </a:r>
          </a:p>
          <a:p>
            <a:pPr marL="0" indent="0" algn="l" rtl="0">
              <a:buNone/>
            </a:pPr>
            <a:r>
              <a:rPr lang="en-US" dirty="0"/>
              <a:t>4. Saturated  solution  of  dextrose  readily  support  growth  of  M.O.  so  consequently fermentation.  While  sucrose  preserve  it  self,  so  preservative  are  prevent  the fermentation.</a:t>
            </a:r>
          </a:p>
        </p:txBody>
      </p:sp>
    </p:spTree>
    <p:extLst>
      <p:ext uri="{BB962C8B-B14F-4D97-AF65-F5344CB8AC3E}">
        <p14:creationId xmlns:p14="http://schemas.microsoft.com/office/powerpoint/2010/main" val="29627088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D121038-3942-71AD-02EA-3E50B0B18820}"/>
              </a:ext>
            </a:extLst>
          </p:cNvPr>
          <p:cNvSpPr>
            <a:spLocks noGrp="1"/>
          </p:cNvSpPr>
          <p:nvPr>
            <p:ph type="title"/>
          </p:nvPr>
        </p:nvSpPr>
        <p:spPr>
          <a:xfrm>
            <a:off x="838200" y="0"/>
            <a:ext cx="10855036" cy="110836"/>
          </a:xfrm>
        </p:spPr>
        <p:txBody>
          <a:bodyPr>
            <a:normAutofit fontScale="90000"/>
          </a:bodyPr>
          <a:lstStyle/>
          <a:p>
            <a:endParaRPr lang="en-US" dirty="0"/>
          </a:p>
        </p:txBody>
      </p:sp>
      <p:sp>
        <p:nvSpPr>
          <p:cNvPr id="3" name="عنصر نائب للمحتوى 2">
            <a:extLst>
              <a:ext uri="{FF2B5EF4-FFF2-40B4-BE49-F238E27FC236}">
                <a16:creationId xmlns:a16="http://schemas.microsoft.com/office/drawing/2014/main" id="{73357E86-C62C-88F5-2856-6269BBDA9B0C}"/>
              </a:ext>
            </a:extLst>
          </p:cNvPr>
          <p:cNvSpPr>
            <a:spLocks noGrp="1"/>
          </p:cNvSpPr>
          <p:nvPr>
            <p:ph idx="1"/>
          </p:nvPr>
        </p:nvSpPr>
        <p:spPr>
          <a:xfrm>
            <a:off x="838200" y="1073727"/>
            <a:ext cx="9712036" cy="4710546"/>
          </a:xfrm>
        </p:spPr>
        <p:txBody>
          <a:bodyPr>
            <a:normAutofit fontScale="92500" lnSpcReduction="20000"/>
          </a:bodyPr>
          <a:lstStyle/>
          <a:p>
            <a:pPr marL="0" indent="0" algn="l" rtl="0">
              <a:buNone/>
            </a:pPr>
            <a:r>
              <a:rPr lang="en-US" dirty="0">
                <a:highlight>
                  <a:srgbClr val="FFFF00"/>
                </a:highlight>
              </a:rPr>
              <a:t>Rx 1: Hypophosphite Syrup</a:t>
            </a:r>
          </a:p>
          <a:p>
            <a:pPr marL="0" indent="0" algn="l" rtl="0">
              <a:buNone/>
            </a:pPr>
            <a:r>
              <a:rPr lang="en-US" dirty="0"/>
              <a:t>Ca- Hypophosphite                                35g </a:t>
            </a:r>
          </a:p>
          <a:p>
            <a:pPr marL="0" indent="0" algn="l" rtl="0">
              <a:buNone/>
            </a:pPr>
            <a:r>
              <a:rPr lang="en-US" dirty="0"/>
              <a:t>Na- Hypophosphite                               18g</a:t>
            </a:r>
          </a:p>
          <a:p>
            <a:pPr marL="0" indent="0" algn="l" rtl="0">
              <a:buNone/>
            </a:pPr>
            <a:r>
              <a:rPr lang="en-US" dirty="0"/>
              <a:t>K- Hypophosphite                                 18g</a:t>
            </a:r>
          </a:p>
          <a:p>
            <a:pPr marL="0" indent="0" algn="l" rtl="0">
              <a:buNone/>
            </a:pPr>
            <a:r>
              <a:rPr lang="en-US" dirty="0"/>
              <a:t>Hypo phosphorous acid                        4ml</a:t>
            </a:r>
          </a:p>
          <a:p>
            <a:pPr marL="0" indent="0" algn="l" rtl="0">
              <a:buNone/>
            </a:pPr>
            <a:r>
              <a:rPr lang="en-US" dirty="0"/>
              <a:t> Dextrose                                                250g </a:t>
            </a:r>
          </a:p>
          <a:p>
            <a:pPr marL="0" indent="0" algn="l" rtl="0">
              <a:buNone/>
            </a:pPr>
            <a:r>
              <a:rPr lang="en-US" dirty="0"/>
              <a:t>Glycerin                                                 300ml </a:t>
            </a:r>
          </a:p>
          <a:p>
            <a:pPr marL="0" indent="0" algn="l" rtl="0">
              <a:buNone/>
            </a:pPr>
            <a:r>
              <a:rPr lang="en-US" dirty="0"/>
              <a:t>P.W         Q.S         to                           1000ml </a:t>
            </a:r>
          </a:p>
          <a:p>
            <a:pPr marL="0" indent="0" algn="l" rtl="0">
              <a:buNone/>
            </a:pPr>
            <a:r>
              <a:rPr lang="en-US" dirty="0"/>
              <a:t>Ft. mist</a:t>
            </a:r>
          </a:p>
          <a:p>
            <a:pPr marL="0" indent="0" algn="l" rtl="0">
              <a:buNone/>
            </a:pPr>
            <a:r>
              <a:rPr lang="en-US" dirty="0"/>
              <a:t>Mitt                                                       25mL</a:t>
            </a:r>
          </a:p>
          <a:p>
            <a:pPr marL="0" indent="0" algn="l" rtl="0">
              <a:buNone/>
            </a:pPr>
            <a:r>
              <a:rPr lang="en-US" dirty="0"/>
              <a:t>Sig: (tbsp.) </a:t>
            </a:r>
            <a:r>
              <a:rPr lang="en-US" dirty="0" err="1"/>
              <a:t>t.i.d</a:t>
            </a:r>
            <a:endParaRPr lang="en-US" dirty="0"/>
          </a:p>
        </p:txBody>
      </p:sp>
    </p:spTree>
    <p:extLst>
      <p:ext uri="{BB962C8B-B14F-4D97-AF65-F5344CB8AC3E}">
        <p14:creationId xmlns:p14="http://schemas.microsoft.com/office/powerpoint/2010/main" val="30505118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20B26A0-9951-25C8-5B9A-6A7A9173E436}"/>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BF9C2DDE-2387-9C4B-952E-0A2431C757F3}"/>
              </a:ext>
            </a:extLst>
          </p:cNvPr>
          <p:cNvSpPr>
            <a:spLocks noGrp="1"/>
          </p:cNvSpPr>
          <p:nvPr>
            <p:ph idx="1"/>
          </p:nvPr>
        </p:nvSpPr>
        <p:spPr/>
        <p:txBody>
          <a:bodyPr>
            <a:normAutofit fontScale="85000" lnSpcReduction="20000"/>
          </a:bodyPr>
          <a:lstStyle/>
          <a:p>
            <a:pPr marL="0" indent="0" algn="l" rtl="0">
              <a:buNone/>
            </a:pPr>
            <a:r>
              <a:rPr lang="en-US" dirty="0">
                <a:highlight>
                  <a:srgbClr val="FFFF00"/>
                </a:highlight>
              </a:rPr>
              <a:t>Procedure:</a:t>
            </a:r>
          </a:p>
          <a:p>
            <a:pPr marL="0" indent="0" algn="l" rtl="0">
              <a:buNone/>
            </a:pPr>
            <a:r>
              <a:rPr lang="en-US" dirty="0"/>
              <a:t>1.  Dissolve Ca, Na &amp;K hypophosphite by 12.5ml of water in beaker.</a:t>
            </a:r>
          </a:p>
          <a:p>
            <a:pPr marL="0" indent="0" algn="l" rtl="0">
              <a:buNone/>
            </a:pPr>
            <a:r>
              <a:rPr lang="en-US" dirty="0"/>
              <a:t>2.  Mix </a:t>
            </a:r>
            <a:r>
              <a:rPr lang="en-US" dirty="0" err="1"/>
              <a:t>hypophosphorous</a:t>
            </a:r>
            <a:r>
              <a:rPr lang="en-US" dirty="0"/>
              <a:t> acid, dextrose &amp; glycerin in bottle.</a:t>
            </a:r>
          </a:p>
          <a:p>
            <a:pPr marL="0" indent="0" algn="l" rtl="0">
              <a:buNone/>
            </a:pPr>
            <a:r>
              <a:rPr lang="en-US" dirty="0"/>
              <a:t>3.  Filter the first mix over the second mix in bottle.</a:t>
            </a:r>
          </a:p>
          <a:p>
            <a:pPr marL="0" indent="0" algn="l" rtl="0">
              <a:buNone/>
            </a:pPr>
            <a:r>
              <a:rPr lang="en-US" dirty="0"/>
              <a:t>4.  Shake from time to time until the solution is completely dissolved.</a:t>
            </a:r>
          </a:p>
          <a:p>
            <a:pPr marL="0" indent="0" algn="l" rtl="0">
              <a:buNone/>
            </a:pPr>
            <a:r>
              <a:rPr lang="en-US" dirty="0"/>
              <a:t>5.  Transfer the mix into a graduated cylinder, complete the volume up to 25ml then put it in bottle.</a:t>
            </a:r>
          </a:p>
          <a:p>
            <a:pPr algn="l" rtl="0"/>
            <a:r>
              <a:rPr lang="en-US" dirty="0"/>
              <a:t>Hypophosphite  syrup  use  as  nerve  tonic  in  deplete  patients  and  as  electrolyte replacement.</a:t>
            </a:r>
          </a:p>
          <a:p>
            <a:pPr algn="l" rtl="0"/>
            <a:r>
              <a:rPr lang="en-US" dirty="0"/>
              <a:t>Ca,  k,  Na,  hypophosphite:  soluble  in  7  parts  of  water&amp;  30  parts  of  glycerol&amp; particularly insoluble in alcohol. It provides salts for syrup.</a:t>
            </a:r>
          </a:p>
          <a:p>
            <a:pPr algn="l" rtl="0"/>
            <a:r>
              <a:rPr lang="en-US" dirty="0"/>
              <a:t>Hypo phosphorous acid: use as antioxidant agent.</a:t>
            </a:r>
          </a:p>
        </p:txBody>
      </p:sp>
    </p:spTree>
    <p:extLst>
      <p:ext uri="{BB962C8B-B14F-4D97-AF65-F5344CB8AC3E}">
        <p14:creationId xmlns:p14="http://schemas.microsoft.com/office/powerpoint/2010/main" val="24422373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950EEB9-CCCE-4D2E-D8AB-7E719A12E111}"/>
              </a:ext>
            </a:extLst>
          </p:cNvPr>
          <p:cNvSpPr>
            <a:spLocks noGrp="1"/>
          </p:cNvSpPr>
          <p:nvPr>
            <p:ph type="title"/>
          </p:nvPr>
        </p:nvSpPr>
        <p:spPr/>
        <p:txBody>
          <a:bodyPr/>
          <a:lstStyle/>
          <a:p>
            <a:endParaRPr lang="en-US" dirty="0"/>
          </a:p>
        </p:txBody>
      </p:sp>
      <p:sp>
        <p:nvSpPr>
          <p:cNvPr id="3" name="عنصر نائب للمحتوى 2">
            <a:extLst>
              <a:ext uri="{FF2B5EF4-FFF2-40B4-BE49-F238E27FC236}">
                <a16:creationId xmlns:a16="http://schemas.microsoft.com/office/drawing/2014/main" id="{CBF4BB97-7BC2-F1CA-863F-A5D18E68A4B9}"/>
              </a:ext>
            </a:extLst>
          </p:cNvPr>
          <p:cNvSpPr>
            <a:spLocks noGrp="1"/>
          </p:cNvSpPr>
          <p:nvPr>
            <p:ph idx="1"/>
          </p:nvPr>
        </p:nvSpPr>
        <p:spPr/>
        <p:txBody>
          <a:bodyPr>
            <a:normAutofit fontScale="92500" lnSpcReduction="10000"/>
          </a:bodyPr>
          <a:lstStyle/>
          <a:p>
            <a:pPr marL="0" indent="0" algn="l" rtl="0">
              <a:buNone/>
            </a:pPr>
            <a:r>
              <a:rPr lang="en-US" dirty="0">
                <a:highlight>
                  <a:srgbClr val="FFFF00"/>
                </a:highlight>
              </a:rPr>
              <a:t> Sugar Free Syrup (non-nutritive syrup) </a:t>
            </a:r>
          </a:p>
          <a:p>
            <a:pPr marL="0" indent="0" algn="l" rtl="0">
              <a:buNone/>
            </a:pPr>
            <a:r>
              <a:rPr lang="en-US" dirty="0"/>
              <a:t>Several  formulas  are  intended  as  substitute  for  syrup  which  are  administrate  for patients suffering from diabetic mellitus.</a:t>
            </a:r>
          </a:p>
          <a:p>
            <a:pPr marL="0" indent="0" algn="l" rtl="0">
              <a:buNone/>
            </a:pPr>
            <a:r>
              <a:rPr lang="en-US" dirty="0"/>
              <a:t>Early there is some formula use glycerin but glycerin as well as have problem, which is glycogenic material, which converted into glucose. </a:t>
            </a:r>
          </a:p>
          <a:p>
            <a:pPr algn="l" rtl="0"/>
            <a:r>
              <a:rPr lang="en-US" dirty="0">
                <a:solidFill>
                  <a:schemeClr val="accent1"/>
                </a:solidFill>
              </a:rPr>
              <a:t>General formula for sugar free syrup: </a:t>
            </a:r>
          </a:p>
          <a:p>
            <a:pPr marL="0" indent="0" algn="l" rtl="0">
              <a:buNone/>
            </a:pPr>
            <a:r>
              <a:rPr lang="en-US" dirty="0"/>
              <a:t>1.  Sweetening agent: e.g. Sod. Saccharine, Sod. Cyclamate, sorbitol.</a:t>
            </a:r>
          </a:p>
          <a:p>
            <a:pPr marL="0" indent="0" algn="l" rtl="0">
              <a:buNone/>
            </a:pPr>
            <a:r>
              <a:rPr lang="en-US" dirty="0"/>
              <a:t>2.  Viscosity builder e.g. Carboxy methyl cellulose, Sod. Alginate.</a:t>
            </a:r>
          </a:p>
          <a:p>
            <a:pPr marL="0" indent="0" algn="l" rtl="0">
              <a:buNone/>
            </a:pPr>
            <a:r>
              <a:rPr lang="en-US" dirty="0"/>
              <a:t>3.  Preservatives e.g. Sod. Benzoate, Benzoic acid.</a:t>
            </a:r>
          </a:p>
          <a:p>
            <a:pPr marL="0" indent="0" algn="l" rtl="0">
              <a:buNone/>
            </a:pPr>
            <a:r>
              <a:rPr lang="en-US" dirty="0"/>
              <a:t>4.  Purified water.</a:t>
            </a:r>
          </a:p>
        </p:txBody>
      </p:sp>
    </p:spTree>
    <p:extLst>
      <p:ext uri="{BB962C8B-B14F-4D97-AF65-F5344CB8AC3E}">
        <p14:creationId xmlns:p14="http://schemas.microsoft.com/office/powerpoint/2010/main" val="30134556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BDABD91-68C4-F5D4-2482-FC145A050EFB}"/>
              </a:ext>
            </a:extLst>
          </p:cNvPr>
          <p:cNvSpPr>
            <a:spLocks noGrp="1"/>
          </p:cNvSpPr>
          <p:nvPr>
            <p:ph type="title"/>
          </p:nvPr>
        </p:nvSpPr>
        <p:spPr>
          <a:xfrm>
            <a:off x="838200" y="365126"/>
            <a:ext cx="10515600" cy="673966"/>
          </a:xfrm>
        </p:spPr>
        <p:txBody>
          <a:bodyPr>
            <a:normAutofit fontScale="90000"/>
          </a:bodyPr>
          <a:lstStyle/>
          <a:p>
            <a:endParaRPr lang="en-US" dirty="0"/>
          </a:p>
        </p:txBody>
      </p:sp>
      <p:sp>
        <p:nvSpPr>
          <p:cNvPr id="3" name="عنصر نائب للمحتوى 2">
            <a:extLst>
              <a:ext uri="{FF2B5EF4-FFF2-40B4-BE49-F238E27FC236}">
                <a16:creationId xmlns:a16="http://schemas.microsoft.com/office/drawing/2014/main" id="{ED947E80-3FCF-2650-E33A-86C1B85D1E34}"/>
              </a:ext>
            </a:extLst>
          </p:cNvPr>
          <p:cNvSpPr>
            <a:spLocks noGrp="1"/>
          </p:cNvSpPr>
          <p:nvPr>
            <p:ph idx="1"/>
          </p:nvPr>
        </p:nvSpPr>
        <p:spPr>
          <a:xfrm>
            <a:off x="838200" y="1357745"/>
            <a:ext cx="10515600" cy="4819218"/>
          </a:xfrm>
        </p:spPr>
        <p:txBody>
          <a:bodyPr>
            <a:normAutofit fontScale="92500" lnSpcReduction="20000"/>
          </a:bodyPr>
          <a:lstStyle/>
          <a:p>
            <a:pPr algn="l" rtl="0"/>
            <a:r>
              <a:rPr lang="en-US" dirty="0">
                <a:highlight>
                  <a:srgbClr val="FFFF00"/>
                </a:highlight>
              </a:rPr>
              <a:t>Rx 2: Chloral hydrate syrup (non-official) </a:t>
            </a:r>
          </a:p>
          <a:p>
            <a:pPr marL="0" indent="0" algn="l" rtl="0">
              <a:buNone/>
            </a:pPr>
            <a:r>
              <a:rPr lang="en-US" dirty="0"/>
              <a:t>Chloral hydrate               0.5g</a:t>
            </a:r>
          </a:p>
          <a:p>
            <a:pPr marL="0" indent="0" algn="l" rtl="0">
              <a:buNone/>
            </a:pPr>
            <a:r>
              <a:rPr lang="en-US" dirty="0"/>
              <a:t>Sorbitol                             25g  </a:t>
            </a:r>
          </a:p>
          <a:p>
            <a:pPr marL="0" indent="0" algn="l" rtl="0">
              <a:buNone/>
            </a:pPr>
            <a:r>
              <a:rPr lang="en-US" dirty="0"/>
              <a:t>P.W          Q.S    to           100ml</a:t>
            </a:r>
          </a:p>
          <a:p>
            <a:pPr marL="0" indent="0" algn="l" rtl="0">
              <a:buNone/>
            </a:pPr>
            <a:r>
              <a:rPr lang="en-US" dirty="0"/>
              <a:t>Mitt                                  10ml</a:t>
            </a:r>
          </a:p>
          <a:p>
            <a:pPr marL="0" indent="0" algn="l" rtl="0">
              <a:buNone/>
            </a:pPr>
            <a:r>
              <a:rPr lang="en-US" dirty="0"/>
              <a:t>Sig: (tbsp.) o. n.           (Use: sedative, hypnotic)  </a:t>
            </a:r>
          </a:p>
          <a:p>
            <a:pPr algn="l" rtl="0"/>
            <a:r>
              <a:rPr lang="en-US" dirty="0">
                <a:solidFill>
                  <a:schemeClr val="accent1"/>
                </a:solidFill>
              </a:rPr>
              <a:t> Procedure: prepared by simple solution method.</a:t>
            </a:r>
          </a:p>
          <a:p>
            <a:pPr marL="0" indent="0" algn="l" rtl="0">
              <a:buNone/>
            </a:pPr>
            <a:r>
              <a:rPr lang="en-US" dirty="0"/>
              <a:t>1.  Dissolve 0.05g of chloral hydrate in 7.5 ml of P.W in beaker.</a:t>
            </a:r>
          </a:p>
          <a:p>
            <a:pPr marL="0" indent="0" algn="l" rtl="0">
              <a:buNone/>
            </a:pPr>
            <a:r>
              <a:rPr lang="en-US" dirty="0"/>
              <a:t>2.  Add 2.5g sorbitol then mix.</a:t>
            </a:r>
          </a:p>
          <a:p>
            <a:pPr marL="0" indent="0" algn="l" rtl="0">
              <a:buNone/>
            </a:pPr>
            <a:r>
              <a:rPr lang="en-US" dirty="0"/>
              <a:t>3.  Complete the volume to 10ml.</a:t>
            </a:r>
          </a:p>
          <a:p>
            <a:pPr marL="0" indent="0" algn="l" rtl="0">
              <a:buNone/>
            </a:pPr>
            <a:r>
              <a:rPr lang="en-US" dirty="0"/>
              <a:t>4.  Transfer to bottle, label it</a:t>
            </a:r>
          </a:p>
        </p:txBody>
      </p:sp>
    </p:spTree>
    <p:extLst>
      <p:ext uri="{BB962C8B-B14F-4D97-AF65-F5344CB8AC3E}">
        <p14:creationId xmlns:p14="http://schemas.microsoft.com/office/powerpoint/2010/main" val="30133748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EFEE4DB-AE9D-C729-7689-2626AEDEBEAF}"/>
              </a:ext>
            </a:extLst>
          </p:cNvPr>
          <p:cNvSpPr>
            <a:spLocks noGrp="1"/>
          </p:cNvSpPr>
          <p:nvPr>
            <p:ph type="title"/>
          </p:nvPr>
        </p:nvSpPr>
        <p:spPr>
          <a:xfrm>
            <a:off x="838200" y="365126"/>
            <a:ext cx="10515600" cy="618548"/>
          </a:xfrm>
        </p:spPr>
        <p:txBody>
          <a:bodyPr>
            <a:normAutofit fontScale="90000"/>
          </a:bodyPr>
          <a:lstStyle/>
          <a:p>
            <a:endParaRPr lang="en-US" dirty="0"/>
          </a:p>
        </p:txBody>
      </p:sp>
      <p:sp>
        <p:nvSpPr>
          <p:cNvPr id="3" name="عنصر نائب للمحتوى 2">
            <a:extLst>
              <a:ext uri="{FF2B5EF4-FFF2-40B4-BE49-F238E27FC236}">
                <a16:creationId xmlns:a16="http://schemas.microsoft.com/office/drawing/2014/main" id="{40936D07-CFE7-903C-A171-52DD290D7F48}"/>
              </a:ext>
            </a:extLst>
          </p:cNvPr>
          <p:cNvSpPr>
            <a:spLocks noGrp="1"/>
          </p:cNvSpPr>
          <p:nvPr>
            <p:ph idx="1"/>
          </p:nvPr>
        </p:nvSpPr>
        <p:spPr/>
        <p:txBody>
          <a:bodyPr/>
          <a:lstStyle/>
          <a:p>
            <a:pPr marL="0" indent="0" algn="l" rtl="0">
              <a:buNone/>
            </a:pPr>
            <a:r>
              <a:rPr lang="en-US" dirty="0">
                <a:highlight>
                  <a:srgbClr val="FFFF00"/>
                </a:highlight>
              </a:rPr>
              <a:t>Rx 3: Chloral hydrate syrup (official)</a:t>
            </a:r>
          </a:p>
          <a:p>
            <a:pPr algn="l" rtl="0"/>
            <a:r>
              <a:rPr lang="en-US" dirty="0"/>
              <a:t>Chloral hydrate                                      0.5g </a:t>
            </a:r>
          </a:p>
          <a:p>
            <a:pPr algn="l" rtl="0"/>
            <a:r>
              <a:rPr lang="en-US" dirty="0"/>
              <a:t>Simple syrup   Q.S         to                    100ml Mitt                                                       10ml Sig: (tbsp.) </a:t>
            </a:r>
            <a:r>
              <a:rPr lang="en-US" dirty="0" err="1"/>
              <a:t>o.n</a:t>
            </a:r>
            <a:r>
              <a:rPr lang="en-US" dirty="0"/>
              <a:t>           (Use: sedative, hypnotic)</a:t>
            </a:r>
          </a:p>
        </p:txBody>
      </p:sp>
    </p:spTree>
    <p:extLst>
      <p:ext uri="{BB962C8B-B14F-4D97-AF65-F5344CB8AC3E}">
        <p14:creationId xmlns:p14="http://schemas.microsoft.com/office/powerpoint/2010/main" val="32237268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3E7FDB0-B97E-09C8-E87E-BC6FA5795FD4}"/>
              </a:ext>
            </a:extLst>
          </p:cNvPr>
          <p:cNvSpPr>
            <a:spLocks noGrp="1"/>
          </p:cNvSpPr>
          <p:nvPr>
            <p:ph type="title"/>
          </p:nvPr>
        </p:nvSpPr>
        <p:spPr/>
        <p:txBody>
          <a:bodyPr/>
          <a:lstStyle/>
          <a:p>
            <a:pPr algn="l" rtl="0"/>
            <a:r>
              <a:rPr lang="en-US" dirty="0">
                <a:solidFill>
                  <a:srgbClr val="FF0000"/>
                </a:solidFill>
              </a:rPr>
              <a:t>Lab 6 elixir and spirit </a:t>
            </a:r>
          </a:p>
        </p:txBody>
      </p:sp>
      <p:sp>
        <p:nvSpPr>
          <p:cNvPr id="3" name="عنصر نائب للمحتوى 2">
            <a:extLst>
              <a:ext uri="{FF2B5EF4-FFF2-40B4-BE49-F238E27FC236}">
                <a16:creationId xmlns:a16="http://schemas.microsoft.com/office/drawing/2014/main" id="{86F5F4BE-BC9A-31ED-54A4-2AA8D88B4FEF}"/>
              </a:ext>
            </a:extLst>
          </p:cNvPr>
          <p:cNvSpPr>
            <a:spLocks noGrp="1"/>
          </p:cNvSpPr>
          <p:nvPr>
            <p:ph idx="1"/>
          </p:nvPr>
        </p:nvSpPr>
        <p:spPr/>
        <p:txBody>
          <a:bodyPr/>
          <a:lstStyle/>
          <a:p>
            <a:pPr algn="l" rtl="0"/>
            <a:r>
              <a:rPr lang="en-US" dirty="0"/>
              <a:t> </a:t>
            </a:r>
            <a:r>
              <a:rPr lang="en-US" dirty="0">
                <a:solidFill>
                  <a:srgbClr val="FF0000"/>
                </a:solidFill>
              </a:rPr>
              <a:t>Elixir:  </a:t>
            </a:r>
            <a:r>
              <a:rPr lang="en-US" dirty="0"/>
              <a:t>is clear, sweetened, hydro alcoholic solution intended for oral use, &amp; is usually flavored to enhance their palatability.</a:t>
            </a:r>
          </a:p>
          <a:p>
            <a:pPr algn="l" rtl="0"/>
            <a:r>
              <a:rPr lang="en-US" dirty="0"/>
              <a:t> In general, elixirs are composed of 3 main parts: </a:t>
            </a:r>
          </a:p>
          <a:p>
            <a:pPr marL="0" indent="0" algn="l" rtl="0">
              <a:buNone/>
            </a:pPr>
            <a:r>
              <a:rPr lang="en-US" dirty="0">
                <a:solidFill>
                  <a:schemeClr val="accent5">
                    <a:lumMod val="50000"/>
                  </a:schemeClr>
                </a:solidFill>
                <a:effectLst>
                  <a:outerShdw blurRad="38100" dist="38100" dir="2700000" algn="tl">
                    <a:srgbClr val="000000">
                      <a:alpha val="43137"/>
                    </a:srgbClr>
                  </a:outerShdw>
                </a:effectLst>
              </a:rPr>
              <a:t>1.  Sweeting agent &amp; flavoring agent: ex/ sucrose sod, saccharin, glycerin.</a:t>
            </a:r>
          </a:p>
          <a:p>
            <a:pPr marL="0" indent="0" algn="l" rtl="0">
              <a:buNone/>
            </a:pPr>
            <a:r>
              <a:rPr lang="en-US" dirty="0">
                <a:solidFill>
                  <a:schemeClr val="accent5">
                    <a:lumMod val="50000"/>
                  </a:schemeClr>
                </a:solidFill>
                <a:effectLst>
                  <a:outerShdw blurRad="38100" dist="38100" dir="2700000" algn="tl">
                    <a:srgbClr val="000000">
                      <a:alpha val="43137"/>
                    </a:srgbClr>
                  </a:outerShdw>
                </a:effectLst>
              </a:rPr>
              <a:t>2.  Solvents: alcohol &amp; water.</a:t>
            </a:r>
          </a:p>
          <a:p>
            <a:pPr marL="0" indent="0" algn="l" rtl="0">
              <a:buNone/>
            </a:pPr>
            <a:r>
              <a:rPr lang="en-US" dirty="0">
                <a:solidFill>
                  <a:schemeClr val="accent5">
                    <a:lumMod val="50000"/>
                  </a:schemeClr>
                </a:solidFill>
                <a:effectLst>
                  <a:outerShdw blurRad="38100" dist="38100" dir="2700000" algn="tl">
                    <a:srgbClr val="000000">
                      <a:alpha val="43137"/>
                    </a:srgbClr>
                  </a:outerShdw>
                </a:effectLst>
              </a:rPr>
              <a:t>3.  Medicinal substance (if its medicated elixir)</a:t>
            </a:r>
          </a:p>
        </p:txBody>
      </p:sp>
    </p:spTree>
    <p:extLst>
      <p:ext uri="{BB962C8B-B14F-4D97-AF65-F5344CB8AC3E}">
        <p14:creationId xmlns:p14="http://schemas.microsoft.com/office/powerpoint/2010/main" val="28695271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158DF62-1436-00AC-96DF-295FAFEE949D}"/>
              </a:ext>
            </a:extLst>
          </p:cNvPr>
          <p:cNvSpPr>
            <a:spLocks noGrp="1"/>
          </p:cNvSpPr>
          <p:nvPr>
            <p:ph type="title"/>
          </p:nvPr>
        </p:nvSpPr>
        <p:spPr/>
        <p:txBody>
          <a:bodyPr/>
          <a:lstStyle/>
          <a:p>
            <a:pPr algn="l" rtl="0"/>
            <a:r>
              <a:rPr lang="en-US" dirty="0">
                <a:solidFill>
                  <a:srgbClr val="C00000"/>
                </a:solidFill>
              </a:rPr>
              <a:t>Properties:</a:t>
            </a:r>
            <a:br>
              <a:rPr lang="en-US" dirty="0"/>
            </a:br>
            <a:endParaRPr lang="en-US" dirty="0"/>
          </a:p>
        </p:txBody>
      </p:sp>
      <p:sp>
        <p:nvSpPr>
          <p:cNvPr id="3" name="عنصر نائب للمحتوى 2">
            <a:extLst>
              <a:ext uri="{FF2B5EF4-FFF2-40B4-BE49-F238E27FC236}">
                <a16:creationId xmlns:a16="http://schemas.microsoft.com/office/drawing/2014/main" id="{4A862D11-4144-44E3-13C2-2ACC726519C7}"/>
              </a:ext>
            </a:extLst>
          </p:cNvPr>
          <p:cNvSpPr>
            <a:spLocks noGrp="1"/>
          </p:cNvSpPr>
          <p:nvPr>
            <p:ph idx="1"/>
          </p:nvPr>
        </p:nvSpPr>
        <p:spPr/>
        <p:txBody>
          <a:bodyPr>
            <a:normAutofit/>
          </a:bodyPr>
          <a:lstStyle/>
          <a:p>
            <a:pPr marL="0" indent="0" algn="l" rtl="0">
              <a:buNone/>
            </a:pPr>
            <a:r>
              <a:rPr lang="en-US" dirty="0"/>
              <a:t>1.  It has a pleasant taste due to the presence of sweating &amp; flavoring agents.</a:t>
            </a:r>
          </a:p>
          <a:p>
            <a:pPr marL="0" indent="0" algn="l" rtl="0">
              <a:buNone/>
            </a:pPr>
            <a:r>
              <a:rPr lang="en-US" dirty="0"/>
              <a:t>2.  Containing of alcohol, so, it has relative stability affect (self-preservative in specific ratio)</a:t>
            </a:r>
          </a:p>
          <a:p>
            <a:pPr marL="0" indent="0" algn="l" rtl="0">
              <a:buNone/>
            </a:pPr>
            <a:r>
              <a:rPr lang="en-US" dirty="0"/>
              <a:t>3.  Easily  prepared  than  other  pharmaceutical preparation,  due to  its  hydro  alcoholic properties.</a:t>
            </a:r>
          </a:p>
          <a:p>
            <a:pPr marL="0" indent="0" algn="l" rtl="0">
              <a:buNone/>
            </a:pPr>
            <a:r>
              <a:rPr lang="en-US" dirty="0"/>
              <a:t>4.  Each type of elixir has specific blend of alcohol and water. </a:t>
            </a:r>
            <a:r>
              <a:rPr lang="en-US" dirty="0">
                <a:highlight>
                  <a:srgbClr val="FFFF00"/>
                </a:highlight>
              </a:rPr>
              <a:t>((WHY??))</a:t>
            </a:r>
          </a:p>
          <a:p>
            <a:pPr marL="0" indent="0" algn="l" rtl="0">
              <a:buNone/>
            </a:pPr>
            <a:r>
              <a:rPr lang="en-US" dirty="0"/>
              <a:t>5.  Elixir with low water content, usually used saccharine rather than sucrose. </a:t>
            </a:r>
            <a:r>
              <a:rPr lang="en-US" dirty="0">
                <a:highlight>
                  <a:srgbClr val="FFFF00"/>
                </a:highlight>
              </a:rPr>
              <a:t>((WHY??))</a:t>
            </a:r>
          </a:p>
        </p:txBody>
      </p:sp>
    </p:spTree>
    <p:extLst>
      <p:ext uri="{BB962C8B-B14F-4D97-AF65-F5344CB8AC3E}">
        <p14:creationId xmlns:p14="http://schemas.microsoft.com/office/powerpoint/2010/main" val="5809777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1BC11D6-5C50-9140-60D7-CF2C8EC45002}"/>
              </a:ext>
            </a:extLst>
          </p:cNvPr>
          <p:cNvSpPr>
            <a:spLocks noGrp="1"/>
          </p:cNvSpPr>
          <p:nvPr>
            <p:ph type="title"/>
          </p:nvPr>
        </p:nvSpPr>
        <p:spPr/>
        <p:txBody>
          <a:bodyPr/>
          <a:lstStyle/>
          <a:p>
            <a:pPr algn="l" rtl="0"/>
            <a:endParaRPr lang="en-US" dirty="0"/>
          </a:p>
        </p:txBody>
      </p:sp>
      <p:sp>
        <p:nvSpPr>
          <p:cNvPr id="3" name="عنصر نائب للمحتوى 2">
            <a:extLst>
              <a:ext uri="{FF2B5EF4-FFF2-40B4-BE49-F238E27FC236}">
                <a16:creationId xmlns:a16="http://schemas.microsoft.com/office/drawing/2014/main" id="{A4D720E7-9B95-456C-83DD-0274267131F2}"/>
              </a:ext>
            </a:extLst>
          </p:cNvPr>
          <p:cNvSpPr>
            <a:spLocks noGrp="1"/>
          </p:cNvSpPr>
          <p:nvPr>
            <p:ph idx="1"/>
          </p:nvPr>
        </p:nvSpPr>
        <p:spPr/>
        <p:txBody>
          <a:bodyPr/>
          <a:lstStyle/>
          <a:p>
            <a:pPr marL="0" indent="0" algn="l" rtl="0">
              <a:buNone/>
            </a:pPr>
            <a:r>
              <a:rPr lang="en-US" dirty="0"/>
              <a:t> </a:t>
            </a:r>
            <a:r>
              <a:rPr lang="en-US" dirty="0">
                <a:solidFill>
                  <a:schemeClr val="accent6">
                    <a:lumMod val="75000"/>
                  </a:schemeClr>
                </a:solidFill>
              </a:rPr>
              <a:t>Elixirs are classified according to their uses:</a:t>
            </a:r>
          </a:p>
          <a:p>
            <a:pPr marL="0" indent="0" algn="l" rtl="0">
              <a:buNone/>
            </a:pPr>
            <a:r>
              <a:rPr lang="en-US" dirty="0"/>
              <a:t>1. </a:t>
            </a:r>
            <a:r>
              <a:rPr lang="en-US" dirty="0">
                <a:highlight>
                  <a:srgbClr val="FF00FF"/>
                </a:highlight>
              </a:rPr>
              <a:t>Non- medicated elixir: </a:t>
            </a:r>
            <a:r>
              <a:rPr lang="en-US" dirty="0"/>
              <a:t>which are used as flavoring for taste e.g. elixir of glycyrrhiza. →flavoring &amp; sweetening agent, Compound </a:t>
            </a:r>
            <a:r>
              <a:rPr lang="en-US" dirty="0" err="1"/>
              <a:t>benzyldehyde</a:t>
            </a:r>
            <a:r>
              <a:rPr lang="en-US" dirty="0"/>
              <a:t> elixir, Iso alcohol elixir, Aromatic elixir.</a:t>
            </a:r>
          </a:p>
        </p:txBody>
      </p:sp>
    </p:spTree>
    <p:extLst>
      <p:ext uri="{BB962C8B-B14F-4D97-AF65-F5344CB8AC3E}">
        <p14:creationId xmlns:p14="http://schemas.microsoft.com/office/powerpoint/2010/main" val="2376498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039298E-F824-8930-5B71-49BD8CEC6780}"/>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5272ADFF-6A7D-55FF-A9E5-FB3B5122E9E1}"/>
              </a:ext>
            </a:extLst>
          </p:cNvPr>
          <p:cNvSpPr>
            <a:spLocks noGrp="1"/>
          </p:cNvSpPr>
          <p:nvPr>
            <p:ph idx="1"/>
          </p:nvPr>
        </p:nvSpPr>
        <p:spPr/>
        <p:txBody>
          <a:bodyPr>
            <a:normAutofit/>
          </a:bodyPr>
          <a:lstStyle/>
          <a:p>
            <a:pPr algn="l" rtl="0"/>
            <a:r>
              <a:rPr lang="en-US" b="1" u="sng" dirty="0">
                <a:solidFill>
                  <a:srgbClr val="00B050"/>
                </a:solidFill>
              </a:rPr>
              <a:t>Advantages of Solutions:</a:t>
            </a:r>
          </a:p>
          <a:p>
            <a:pPr marL="0" indent="0" algn="l" rtl="0">
              <a:buNone/>
            </a:pPr>
            <a:r>
              <a:rPr lang="en-US" dirty="0"/>
              <a:t>1.  Easier to swallow therefore easier for:   children - old age - unconscious people.  </a:t>
            </a:r>
          </a:p>
          <a:p>
            <a:pPr marL="0" indent="0" algn="l" rtl="0">
              <a:buNone/>
            </a:pPr>
            <a:r>
              <a:rPr lang="en-US" dirty="0"/>
              <a:t>2.  More quickly effective than tablets and capsules.                            </a:t>
            </a:r>
          </a:p>
          <a:p>
            <a:pPr marL="0" indent="0" algn="l" rtl="0">
              <a:buNone/>
            </a:pPr>
            <a:r>
              <a:rPr lang="en-US" dirty="0"/>
              <a:t>3.  Homogenous therefore give uniform dose than suspension or emulsion which need shaking.          </a:t>
            </a:r>
          </a:p>
          <a:p>
            <a:pPr marL="0" indent="0" algn="l" rtl="0">
              <a:buNone/>
            </a:pPr>
            <a:r>
              <a:rPr lang="en-US" dirty="0"/>
              <a:t>4.  Dilute irritant action of some drugs (aspirin, Kl, KBr) and minimize adverse effects in the GIT like </a:t>
            </a:r>
            <a:r>
              <a:rPr lang="en-US" dirty="0" err="1"/>
              <a:t>KCl</a:t>
            </a:r>
            <a:endParaRPr lang="en-US" dirty="0"/>
          </a:p>
        </p:txBody>
      </p:sp>
    </p:spTree>
    <p:extLst>
      <p:ext uri="{BB962C8B-B14F-4D97-AF65-F5344CB8AC3E}">
        <p14:creationId xmlns:p14="http://schemas.microsoft.com/office/powerpoint/2010/main" val="10024738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7311922-AF03-23FD-8F1F-456610D0AB63}"/>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95121F91-8AD8-55B0-C36A-A315FD70EA00}"/>
              </a:ext>
            </a:extLst>
          </p:cNvPr>
          <p:cNvSpPr>
            <a:spLocks noGrp="1"/>
          </p:cNvSpPr>
          <p:nvPr>
            <p:ph idx="1"/>
          </p:nvPr>
        </p:nvSpPr>
        <p:spPr/>
        <p:txBody>
          <a:bodyPr/>
          <a:lstStyle/>
          <a:p>
            <a:pPr marL="0" indent="0" algn="l" rtl="0">
              <a:buNone/>
            </a:pPr>
            <a:r>
              <a:rPr lang="en-US" dirty="0"/>
              <a:t>2.  </a:t>
            </a:r>
            <a:r>
              <a:rPr lang="en-US" dirty="0">
                <a:highlight>
                  <a:srgbClr val="FF00FF"/>
                </a:highlight>
              </a:rPr>
              <a:t>Medicated  or   medicinal   elixir:   </a:t>
            </a:r>
            <a:r>
              <a:rPr lang="en-US" dirty="0"/>
              <a:t>containing  the   therapeutic  substance,  which according to its therapeutic activity, are classified into: </a:t>
            </a:r>
          </a:p>
          <a:p>
            <a:pPr marL="0" indent="0" algn="l" rtl="0">
              <a:buNone/>
            </a:pPr>
            <a:r>
              <a:rPr lang="en-US" dirty="0"/>
              <a:t>a.  Anti- histamine elixir e.g. - </a:t>
            </a:r>
            <a:r>
              <a:rPr lang="en-US" dirty="0" err="1"/>
              <a:t>Allermine</a:t>
            </a:r>
            <a:r>
              <a:rPr lang="en-US" dirty="0"/>
              <a:t> </a:t>
            </a:r>
          </a:p>
          <a:p>
            <a:pPr marL="0" indent="0" algn="l" rtl="0">
              <a:buNone/>
            </a:pPr>
            <a:r>
              <a:rPr lang="en-US" dirty="0"/>
              <a:t>b. Expectorant elixir e.g. </a:t>
            </a:r>
            <a:r>
              <a:rPr lang="en-US" dirty="0" err="1"/>
              <a:t>Solvodin</a:t>
            </a:r>
            <a:r>
              <a:rPr lang="en-US" dirty="0"/>
              <a:t> elixir.</a:t>
            </a:r>
          </a:p>
          <a:p>
            <a:pPr marL="0" indent="0" algn="l" rtl="0">
              <a:buNone/>
            </a:pPr>
            <a:r>
              <a:rPr lang="en-US" dirty="0"/>
              <a:t>c.  Sedative &amp; hypnotic elixir e.g. Phenobarbital elixir, </a:t>
            </a:r>
            <a:r>
              <a:rPr lang="en-US" dirty="0" err="1"/>
              <a:t>hypnoral</a:t>
            </a:r>
            <a:r>
              <a:rPr lang="en-US" dirty="0"/>
              <a:t> elixir.</a:t>
            </a:r>
          </a:p>
          <a:p>
            <a:pPr marL="0" indent="0" algn="l" rtl="0">
              <a:buNone/>
            </a:pPr>
            <a:r>
              <a:rPr lang="en-US" dirty="0"/>
              <a:t>d. Digestive elixir e.g. Pepsin elixir.</a:t>
            </a:r>
          </a:p>
          <a:p>
            <a:pPr marL="0" indent="0" algn="l" rtl="0">
              <a:buNone/>
            </a:pPr>
            <a:r>
              <a:rPr lang="en-US" dirty="0"/>
              <a:t>e.  Tonic or </a:t>
            </a:r>
            <a:r>
              <a:rPr lang="el-GR" dirty="0"/>
              <a:t>β-</a:t>
            </a:r>
            <a:r>
              <a:rPr lang="en-US" dirty="0"/>
              <a:t>complex elixir e.g. Ferro </a:t>
            </a:r>
            <a:r>
              <a:rPr lang="el-GR" dirty="0"/>
              <a:t>β </a:t>
            </a:r>
            <a:r>
              <a:rPr lang="en-US" dirty="0"/>
              <a:t>elixir.</a:t>
            </a:r>
          </a:p>
          <a:p>
            <a:pPr marL="0" indent="0" algn="l" rtl="0">
              <a:buNone/>
            </a:pPr>
            <a:r>
              <a:rPr lang="en-US" dirty="0"/>
              <a:t>f.  Miscellaneous medicated elixir e.g. </a:t>
            </a:r>
            <a:r>
              <a:rPr lang="en-US" dirty="0" err="1"/>
              <a:t>Dexon</a:t>
            </a:r>
            <a:r>
              <a:rPr lang="en-US" dirty="0"/>
              <a:t> elixir, </a:t>
            </a:r>
            <a:r>
              <a:rPr lang="en-US" dirty="0" err="1"/>
              <a:t>peprazine</a:t>
            </a:r>
            <a:r>
              <a:rPr lang="en-US" dirty="0"/>
              <a:t> elixir.</a:t>
            </a:r>
          </a:p>
        </p:txBody>
      </p:sp>
    </p:spTree>
    <p:extLst>
      <p:ext uri="{BB962C8B-B14F-4D97-AF65-F5344CB8AC3E}">
        <p14:creationId xmlns:p14="http://schemas.microsoft.com/office/powerpoint/2010/main" val="3569120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3E169F5-1498-1D2B-39FB-FEC8F7FE55A1}"/>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1789DAFD-A3E2-64B5-63C7-09F30E8DDA79}"/>
              </a:ext>
            </a:extLst>
          </p:cNvPr>
          <p:cNvSpPr>
            <a:spLocks noGrp="1"/>
          </p:cNvSpPr>
          <p:nvPr>
            <p:ph idx="1"/>
          </p:nvPr>
        </p:nvSpPr>
        <p:spPr/>
        <p:txBody>
          <a:bodyPr>
            <a:normAutofit fontScale="92500" lnSpcReduction="20000"/>
          </a:bodyPr>
          <a:lstStyle/>
          <a:p>
            <a:pPr marL="0" indent="0" algn="l" rtl="0">
              <a:buNone/>
            </a:pPr>
            <a:r>
              <a:rPr lang="en-US" dirty="0">
                <a:highlight>
                  <a:srgbClr val="FFFF00"/>
                </a:highlight>
              </a:rPr>
              <a:t>Rx 1: Elixir of Phenobarbital</a:t>
            </a:r>
          </a:p>
          <a:p>
            <a:pPr marL="0" indent="0" algn="l" rtl="0">
              <a:buNone/>
            </a:pPr>
            <a:r>
              <a:rPr lang="en-US" dirty="0"/>
              <a:t>Phenobarbital                                                  4g</a:t>
            </a:r>
          </a:p>
          <a:p>
            <a:pPr marL="0" indent="0" algn="l" rtl="0">
              <a:buNone/>
            </a:pPr>
            <a:r>
              <a:rPr lang="en-US" dirty="0"/>
              <a:t>Tin. Of sweet orange peel                           30ml</a:t>
            </a:r>
          </a:p>
          <a:p>
            <a:pPr marL="0" indent="0" algn="l" rtl="0">
              <a:buNone/>
            </a:pPr>
            <a:r>
              <a:rPr lang="en-US" dirty="0"/>
              <a:t>Solution of amaranth                                 10ml</a:t>
            </a:r>
          </a:p>
          <a:p>
            <a:pPr marL="0" indent="0" algn="l" rtl="0">
              <a:buNone/>
            </a:pPr>
            <a:r>
              <a:rPr lang="en-US" dirty="0"/>
              <a:t>Alcohol                                                         125ml</a:t>
            </a:r>
          </a:p>
          <a:p>
            <a:pPr marL="0" indent="0" algn="l" rtl="0">
              <a:buNone/>
            </a:pPr>
            <a:r>
              <a:rPr lang="en-US" dirty="0"/>
              <a:t>Glycerin                                                       450ml</a:t>
            </a:r>
          </a:p>
          <a:p>
            <a:pPr marL="0" indent="0" algn="l" rtl="0">
              <a:buNone/>
            </a:pPr>
            <a:r>
              <a:rPr lang="en-US" dirty="0"/>
              <a:t>Syrup                                                           150ml</a:t>
            </a:r>
          </a:p>
          <a:p>
            <a:pPr marL="0" indent="0" algn="l" rtl="0">
              <a:buNone/>
            </a:pPr>
            <a:r>
              <a:rPr lang="en-US" dirty="0"/>
              <a:t>D.W          Q.S        to                                  1000ml</a:t>
            </a:r>
          </a:p>
          <a:p>
            <a:pPr marL="0" indent="0" algn="l" rtl="0">
              <a:buNone/>
            </a:pPr>
            <a:r>
              <a:rPr lang="en-US" dirty="0"/>
              <a:t>Mitt                                                             10ml</a:t>
            </a:r>
          </a:p>
          <a:p>
            <a:pPr marL="0" indent="0" algn="l" rtl="0">
              <a:buNone/>
            </a:pPr>
            <a:r>
              <a:rPr lang="en-US" dirty="0"/>
              <a:t>Sig: one tablespoonful (tbsp.) </a:t>
            </a:r>
            <a:r>
              <a:rPr lang="en-US" dirty="0" err="1"/>
              <a:t>o.n</a:t>
            </a:r>
            <a:endParaRPr lang="en-US" dirty="0"/>
          </a:p>
        </p:txBody>
      </p:sp>
    </p:spTree>
    <p:extLst>
      <p:ext uri="{BB962C8B-B14F-4D97-AF65-F5344CB8AC3E}">
        <p14:creationId xmlns:p14="http://schemas.microsoft.com/office/powerpoint/2010/main" val="18903156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8BB7528-FF14-DF18-CABA-0455B3F96C2E}"/>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595B466D-E1BE-1851-B76E-39BCB27EB641}"/>
              </a:ext>
            </a:extLst>
          </p:cNvPr>
          <p:cNvSpPr>
            <a:spLocks noGrp="1"/>
          </p:cNvSpPr>
          <p:nvPr>
            <p:ph idx="1"/>
          </p:nvPr>
        </p:nvSpPr>
        <p:spPr/>
        <p:txBody>
          <a:bodyPr/>
          <a:lstStyle/>
          <a:p>
            <a:pPr algn="l" rtl="0"/>
            <a:r>
              <a:rPr lang="en-US" dirty="0">
                <a:solidFill>
                  <a:schemeClr val="accent1">
                    <a:lumMod val="75000"/>
                  </a:schemeClr>
                </a:solidFill>
              </a:rPr>
              <a:t>Procedure: </a:t>
            </a:r>
          </a:p>
          <a:p>
            <a:pPr marL="0" indent="0" algn="l" rtl="0">
              <a:buNone/>
            </a:pPr>
            <a:r>
              <a:rPr lang="en-US" dirty="0"/>
              <a:t>1.  Dissolve Phenobarbital by alcohol.</a:t>
            </a:r>
          </a:p>
          <a:p>
            <a:pPr marL="0" indent="0" algn="l" rtl="0">
              <a:buNone/>
            </a:pPr>
            <a:r>
              <a:rPr lang="en-US" dirty="0"/>
              <a:t>2.  Mix the Tr. Sweet orange peel &amp; glycerin &amp; syrup &amp; amaranth sol.</a:t>
            </a:r>
          </a:p>
          <a:p>
            <a:pPr marL="0" indent="0" algn="l" rtl="0">
              <a:buNone/>
            </a:pPr>
            <a:r>
              <a:rPr lang="en-US" dirty="0"/>
              <a:t>3.  Add second mixture on first mixture &amp; mix them.</a:t>
            </a:r>
          </a:p>
          <a:p>
            <a:pPr marL="0" indent="0" algn="l" rtl="0">
              <a:buNone/>
            </a:pPr>
            <a:r>
              <a:rPr lang="en-US" dirty="0"/>
              <a:t>4.  Filtration by wet filter paper.</a:t>
            </a:r>
          </a:p>
          <a:p>
            <a:pPr marL="0" indent="0" algn="l" rtl="0">
              <a:buNone/>
            </a:pPr>
            <a:r>
              <a:rPr lang="en-US" dirty="0"/>
              <a:t>5.  Complete the volume by water.</a:t>
            </a:r>
          </a:p>
          <a:p>
            <a:pPr marL="0" indent="0" algn="l" rtl="0">
              <a:buNone/>
            </a:pPr>
            <a:r>
              <a:rPr lang="en-US" dirty="0"/>
              <a:t>   Uses:   In high dose: hypnotic.  →to induce sleep</a:t>
            </a:r>
          </a:p>
          <a:p>
            <a:pPr marL="0" indent="0" algn="l" rtl="0">
              <a:buNone/>
            </a:pPr>
            <a:r>
              <a:rPr lang="en-US" dirty="0"/>
              <a:t>In low dose: sedative.   →help to sleep</a:t>
            </a:r>
          </a:p>
        </p:txBody>
      </p:sp>
    </p:spTree>
    <p:extLst>
      <p:ext uri="{BB962C8B-B14F-4D97-AF65-F5344CB8AC3E}">
        <p14:creationId xmlns:p14="http://schemas.microsoft.com/office/powerpoint/2010/main" val="7441831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E3A2C44-2B7E-E73D-B15B-BFCBBE1A92C4}"/>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1FE437C5-955F-2F35-CCA0-7C471A108A59}"/>
              </a:ext>
            </a:extLst>
          </p:cNvPr>
          <p:cNvSpPr>
            <a:spLocks noGrp="1"/>
          </p:cNvSpPr>
          <p:nvPr>
            <p:ph idx="1"/>
          </p:nvPr>
        </p:nvSpPr>
        <p:spPr/>
        <p:txBody>
          <a:bodyPr/>
          <a:lstStyle/>
          <a:p>
            <a:pPr algn="l" rtl="0"/>
            <a:r>
              <a:rPr lang="en-US" dirty="0">
                <a:solidFill>
                  <a:srgbClr val="C00000"/>
                </a:solidFill>
              </a:rPr>
              <a:t>Spirits: </a:t>
            </a:r>
            <a:r>
              <a:rPr lang="en-US" dirty="0"/>
              <a:t>are alcohol or hydro alcoholic solution of volatile principle, the active ingredient in spirit may be solid, liquid, or gas. Some time they know as essences.</a:t>
            </a:r>
          </a:p>
          <a:p>
            <a:pPr algn="l" rtl="0"/>
            <a:r>
              <a:rPr lang="en-US" dirty="0"/>
              <a:t>Spirit could be classified according to uses into 2types:</a:t>
            </a:r>
          </a:p>
          <a:p>
            <a:pPr algn="l" rtl="0"/>
            <a:r>
              <a:rPr lang="en-US" dirty="0">
                <a:solidFill>
                  <a:schemeClr val="accent1"/>
                </a:solidFill>
              </a:rPr>
              <a:t>1.  Therapeutic spirit: </a:t>
            </a:r>
            <a:r>
              <a:rPr lang="en-US" dirty="0"/>
              <a:t>which contain therapeutic volatile substance.     </a:t>
            </a:r>
            <a:r>
              <a:rPr lang="en-US" dirty="0" err="1"/>
              <a:t>e.g</a:t>
            </a:r>
            <a:r>
              <a:rPr lang="en-US" dirty="0"/>
              <a:t> camphor spirit </a:t>
            </a:r>
          </a:p>
          <a:p>
            <a:pPr algn="l" rtl="0"/>
            <a:r>
              <a:rPr lang="en-US" dirty="0"/>
              <a:t>2.  </a:t>
            </a:r>
            <a:r>
              <a:rPr lang="en-US" dirty="0">
                <a:solidFill>
                  <a:schemeClr val="accent1"/>
                </a:solidFill>
              </a:rPr>
              <a:t>Flavoring spirit: </a:t>
            </a:r>
            <a:r>
              <a:rPr lang="en-US" dirty="0"/>
              <a:t>which contain flavoring volatile substance.       </a:t>
            </a:r>
          </a:p>
          <a:p>
            <a:pPr algn="l" rtl="0"/>
            <a:r>
              <a:rPr lang="en-US" dirty="0"/>
              <a:t> </a:t>
            </a:r>
            <a:r>
              <a:rPr lang="en-US" dirty="0" err="1"/>
              <a:t>e.g</a:t>
            </a:r>
            <a:r>
              <a:rPr lang="en-US" dirty="0"/>
              <a:t> orange spirit.</a:t>
            </a:r>
          </a:p>
        </p:txBody>
      </p:sp>
    </p:spTree>
    <p:extLst>
      <p:ext uri="{BB962C8B-B14F-4D97-AF65-F5344CB8AC3E}">
        <p14:creationId xmlns:p14="http://schemas.microsoft.com/office/powerpoint/2010/main" val="30015245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0DB3F12-367E-D6CE-A6EA-5650C164DB74}"/>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C7764E0F-2E7A-5002-B3F4-37E748FF3C9A}"/>
              </a:ext>
            </a:extLst>
          </p:cNvPr>
          <p:cNvSpPr>
            <a:spLocks noGrp="1"/>
          </p:cNvSpPr>
          <p:nvPr>
            <p:ph idx="1"/>
          </p:nvPr>
        </p:nvSpPr>
        <p:spPr/>
        <p:txBody>
          <a:bodyPr>
            <a:normAutofit/>
          </a:bodyPr>
          <a:lstStyle/>
          <a:p>
            <a:pPr algn="l" rtl="0"/>
            <a:r>
              <a:rPr lang="en-US" dirty="0">
                <a:solidFill>
                  <a:schemeClr val="accent1"/>
                </a:solidFill>
              </a:rPr>
              <a:t>The volatile substance in the majority of cases is volatile </a:t>
            </a:r>
            <a:r>
              <a:rPr lang="en-US" dirty="0" err="1">
                <a:solidFill>
                  <a:schemeClr val="accent1"/>
                </a:solidFill>
              </a:rPr>
              <a:t>oil.now</a:t>
            </a:r>
            <a:r>
              <a:rPr lang="en-US" dirty="0">
                <a:solidFill>
                  <a:schemeClr val="accent1"/>
                </a:solidFill>
              </a:rPr>
              <a:t> a day it prepared by dissolving the volatile substance in alcohol.</a:t>
            </a:r>
          </a:p>
          <a:p>
            <a:pPr algn="l" rtl="0"/>
            <a:r>
              <a:rPr lang="en-US" dirty="0">
                <a:solidFill>
                  <a:schemeClr val="accent2"/>
                </a:solidFill>
              </a:rPr>
              <a:t>The amount of volatile in spirit varies greatly &amp;not fixed.</a:t>
            </a:r>
          </a:p>
          <a:p>
            <a:pPr algn="l" rtl="0"/>
            <a:r>
              <a:rPr lang="en-US" dirty="0">
                <a:solidFill>
                  <a:schemeClr val="accent2"/>
                </a:solidFill>
              </a:rPr>
              <a:t> </a:t>
            </a:r>
            <a:r>
              <a:rPr lang="en-US" dirty="0">
                <a:solidFill>
                  <a:srgbClr val="C00000"/>
                </a:solidFill>
              </a:rPr>
              <a:t>In all cases, the volatile oil content is much greater than that of the corresponding aromatic water. </a:t>
            </a:r>
            <a:r>
              <a:rPr lang="en-US" dirty="0">
                <a:solidFill>
                  <a:srgbClr val="C00000"/>
                </a:solidFill>
                <a:highlight>
                  <a:srgbClr val="FFFF00"/>
                </a:highlight>
              </a:rPr>
              <a:t>((WHY??))</a:t>
            </a:r>
          </a:p>
          <a:p>
            <a:pPr algn="l" rtl="0"/>
            <a:r>
              <a:rPr lang="en-US" dirty="0">
                <a:solidFill>
                  <a:schemeClr val="accent6">
                    <a:lumMod val="50000"/>
                  </a:schemeClr>
                </a:solidFill>
              </a:rPr>
              <a:t>Alcohol content: also, alcohol content varies the lowest content in aromatic spirit of ammonia (62-68%) which is use internally &amp; the highest in camphor spirit (80-87%) which is use externally</a:t>
            </a:r>
          </a:p>
          <a:p>
            <a:pPr algn="l" rtl="0"/>
            <a:r>
              <a:rPr lang="en-US" dirty="0">
                <a:solidFill>
                  <a:srgbClr val="7030A0"/>
                </a:solidFill>
              </a:rPr>
              <a:t>Absolute alcohol is use in the preparation of spirits</a:t>
            </a:r>
          </a:p>
        </p:txBody>
      </p:sp>
    </p:spTree>
    <p:extLst>
      <p:ext uri="{BB962C8B-B14F-4D97-AF65-F5344CB8AC3E}">
        <p14:creationId xmlns:p14="http://schemas.microsoft.com/office/powerpoint/2010/main" val="3444867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30D85EB-4016-AC47-3309-0397BD337488}"/>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E79F86F2-FD78-6868-1818-C01FA9715DD2}"/>
              </a:ext>
            </a:extLst>
          </p:cNvPr>
          <p:cNvSpPr>
            <a:spLocks noGrp="1"/>
          </p:cNvSpPr>
          <p:nvPr>
            <p:ph idx="1"/>
          </p:nvPr>
        </p:nvSpPr>
        <p:spPr/>
        <p:txBody>
          <a:bodyPr/>
          <a:lstStyle/>
          <a:p>
            <a:pPr algn="l" rtl="0"/>
            <a:r>
              <a:rPr lang="en-US" dirty="0">
                <a:solidFill>
                  <a:srgbClr val="C00000"/>
                </a:solidFill>
              </a:rPr>
              <a:t>Problems in preparation of spirits:</a:t>
            </a:r>
          </a:p>
          <a:p>
            <a:pPr algn="l" rtl="0"/>
            <a:r>
              <a:rPr lang="en-US" dirty="0"/>
              <a:t>1. In the preparation of spirit we must keep in mind that the oil dissolved in alcohol, are precipitated causing turbidity when the solution is mixed with water. So, water should be avoided &amp; all equipment should be dry &amp; filter paper should be moistened with alcohol. </a:t>
            </a:r>
          </a:p>
          <a:p>
            <a:pPr algn="l" rtl="0"/>
            <a:r>
              <a:rPr lang="en-US" dirty="0"/>
              <a:t>2.  Storage of sprits: in light resistance container &amp; in cool place to prevent evaporation of alcohol</a:t>
            </a:r>
          </a:p>
        </p:txBody>
      </p:sp>
    </p:spTree>
    <p:extLst>
      <p:ext uri="{BB962C8B-B14F-4D97-AF65-F5344CB8AC3E}">
        <p14:creationId xmlns:p14="http://schemas.microsoft.com/office/powerpoint/2010/main" val="32780086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80EB534-BCA8-7764-D136-6E0F2823CBE8}"/>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99282FF6-059F-5F2D-171D-FB143B06164E}"/>
              </a:ext>
            </a:extLst>
          </p:cNvPr>
          <p:cNvSpPr>
            <a:spLocks noGrp="1"/>
          </p:cNvSpPr>
          <p:nvPr>
            <p:ph idx="1"/>
          </p:nvPr>
        </p:nvSpPr>
        <p:spPr/>
        <p:txBody>
          <a:bodyPr/>
          <a:lstStyle/>
          <a:p>
            <a:pPr algn="l" rtl="0"/>
            <a:r>
              <a:rPr lang="en-US" dirty="0"/>
              <a:t>  </a:t>
            </a:r>
            <a:r>
              <a:rPr lang="en-US" dirty="0">
                <a:solidFill>
                  <a:srgbClr val="C00000"/>
                </a:solidFill>
              </a:rPr>
              <a:t>Methods of preparation of spirit.</a:t>
            </a:r>
          </a:p>
          <a:p>
            <a:pPr algn="l" rtl="0"/>
            <a:r>
              <a:rPr lang="en-US" dirty="0"/>
              <a:t>1.  Simple solution method.</a:t>
            </a:r>
          </a:p>
          <a:p>
            <a:pPr algn="l" rtl="0"/>
            <a:r>
              <a:rPr lang="en-US" dirty="0"/>
              <a:t>2.  Maceration – with alcohol.</a:t>
            </a:r>
          </a:p>
          <a:p>
            <a:pPr algn="l" rtl="0"/>
            <a:r>
              <a:rPr lang="en-US" dirty="0"/>
              <a:t>3.  Chemical reaction.</a:t>
            </a:r>
          </a:p>
          <a:p>
            <a:pPr algn="l" rtl="0"/>
            <a:r>
              <a:rPr lang="en-US" dirty="0"/>
              <a:t>4.  Distillation.</a:t>
            </a:r>
          </a:p>
        </p:txBody>
      </p:sp>
    </p:spTree>
    <p:extLst>
      <p:ext uri="{BB962C8B-B14F-4D97-AF65-F5344CB8AC3E}">
        <p14:creationId xmlns:p14="http://schemas.microsoft.com/office/powerpoint/2010/main" val="16504173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6C98A44-CC19-8114-948D-F44E2CF8908F}"/>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D8C4D6FC-7478-4962-6BB9-61B7605D409B}"/>
              </a:ext>
            </a:extLst>
          </p:cNvPr>
          <p:cNvSpPr>
            <a:spLocks noGrp="1"/>
          </p:cNvSpPr>
          <p:nvPr>
            <p:ph idx="1"/>
          </p:nvPr>
        </p:nvSpPr>
        <p:spPr/>
        <p:txBody>
          <a:bodyPr/>
          <a:lstStyle/>
          <a:p>
            <a:pPr algn="l" rtl="0"/>
            <a:r>
              <a:rPr lang="en-US" dirty="0">
                <a:solidFill>
                  <a:srgbClr val="C00000"/>
                </a:solidFill>
              </a:rPr>
              <a:t>Uses of official spirits: </a:t>
            </a:r>
          </a:p>
          <a:p>
            <a:pPr marL="0" indent="0" algn="l" rtl="0">
              <a:buNone/>
            </a:pPr>
            <a:r>
              <a:rPr lang="en-US" dirty="0"/>
              <a:t>1.  Carminative e.g. /- Aromatic spirits of Ammonia.</a:t>
            </a:r>
          </a:p>
          <a:p>
            <a:pPr marL="0" indent="0" algn="l" rtl="0">
              <a:buNone/>
            </a:pPr>
            <a:r>
              <a:rPr lang="en-US" dirty="0"/>
              <a:t>2.  Antacid e.g. / - Aromatic spirits of Ammonia.</a:t>
            </a:r>
          </a:p>
          <a:p>
            <a:pPr marL="0" indent="0" algn="l" rtl="0">
              <a:buNone/>
            </a:pPr>
            <a:r>
              <a:rPr lang="en-US" dirty="0"/>
              <a:t>3.  Flavoring agent e.g. / - spirit of cinnamon. </a:t>
            </a:r>
          </a:p>
          <a:p>
            <a:pPr marL="0" indent="0" algn="l" rtl="0">
              <a:buNone/>
            </a:pPr>
            <a:r>
              <a:rPr lang="en-US" dirty="0"/>
              <a:t>4.  Mild reflex circulatory stimulant (Counter irritant to relief headache &amp; to allay itching caused by insect sting e.g. camphor spirit).</a:t>
            </a:r>
          </a:p>
        </p:txBody>
      </p:sp>
    </p:spTree>
    <p:extLst>
      <p:ext uri="{BB962C8B-B14F-4D97-AF65-F5344CB8AC3E}">
        <p14:creationId xmlns:p14="http://schemas.microsoft.com/office/powerpoint/2010/main" val="30845365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2A21D3F-4DCE-DE94-77F5-B6525CEE81D1}"/>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4CB0B93C-F1C1-0B1D-51D8-6F90CDADD21B}"/>
              </a:ext>
            </a:extLst>
          </p:cNvPr>
          <p:cNvSpPr>
            <a:spLocks noGrp="1"/>
          </p:cNvSpPr>
          <p:nvPr>
            <p:ph idx="1"/>
          </p:nvPr>
        </p:nvSpPr>
        <p:spPr>
          <a:xfrm>
            <a:off x="838200" y="365125"/>
            <a:ext cx="10515600" cy="5811838"/>
          </a:xfrm>
        </p:spPr>
        <p:txBody>
          <a:bodyPr>
            <a:normAutofit lnSpcReduction="10000"/>
          </a:bodyPr>
          <a:lstStyle/>
          <a:p>
            <a:pPr marL="0" indent="0" algn="l" rtl="0">
              <a:buNone/>
            </a:pPr>
            <a:r>
              <a:rPr lang="en-US" dirty="0">
                <a:highlight>
                  <a:srgbClr val="FFFF00"/>
                </a:highlight>
              </a:rPr>
              <a:t>Rx 2: Spirit of cinnamon</a:t>
            </a:r>
          </a:p>
          <a:p>
            <a:pPr marL="0" indent="0" algn="l" rtl="0">
              <a:buNone/>
            </a:pPr>
            <a:r>
              <a:rPr lang="en-US" dirty="0"/>
              <a:t>Oil of cinnamon                                    100ml</a:t>
            </a:r>
          </a:p>
          <a:p>
            <a:pPr marL="0" indent="0" algn="l" rtl="0">
              <a:buNone/>
            </a:pPr>
            <a:r>
              <a:rPr lang="en-US" dirty="0"/>
              <a:t>Alcohol                Q.S    to                   1000ml </a:t>
            </a:r>
          </a:p>
          <a:p>
            <a:pPr marL="0" indent="0" algn="l" rtl="0">
              <a:buNone/>
            </a:pPr>
            <a:r>
              <a:rPr lang="en-US" dirty="0"/>
              <a:t>Mitt                                                       100ml</a:t>
            </a:r>
          </a:p>
          <a:p>
            <a:pPr marL="0" indent="0" algn="l" rtl="0">
              <a:buNone/>
            </a:pPr>
            <a:r>
              <a:rPr lang="en-US" dirty="0"/>
              <a:t> Use as flavoring spirits.</a:t>
            </a:r>
          </a:p>
          <a:p>
            <a:pPr marL="0" indent="0" algn="l" rtl="0">
              <a:buNone/>
            </a:pPr>
            <a:r>
              <a:rPr lang="en-US" dirty="0">
                <a:highlight>
                  <a:srgbClr val="FFFF00"/>
                </a:highlight>
              </a:rPr>
              <a:t>Rx 3: Spirit of camphor</a:t>
            </a:r>
          </a:p>
          <a:p>
            <a:pPr marL="0" indent="0" algn="l" rtl="0">
              <a:buNone/>
            </a:pPr>
            <a:r>
              <a:rPr lang="en-US" dirty="0"/>
              <a:t>Camphor                                          100g </a:t>
            </a:r>
          </a:p>
          <a:p>
            <a:pPr marL="0" indent="0" algn="l" rtl="0">
              <a:buNone/>
            </a:pPr>
            <a:r>
              <a:rPr lang="en-US" dirty="0"/>
              <a:t>Alcohol        Q.S  to                      1000ml </a:t>
            </a:r>
          </a:p>
          <a:p>
            <a:pPr marL="0" indent="0" algn="l" rtl="0">
              <a:buNone/>
            </a:pPr>
            <a:r>
              <a:rPr lang="en-US" dirty="0"/>
              <a:t>Mitt                                                  20ml</a:t>
            </a:r>
          </a:p>
          <a:p>
            <a:pPr marL="0" indent="0" algn="l" rtl="0">
              <a:buNone/>
            </a:pPr>
            <a:r>
              <a:rPr lang="en-US" dirty="0"/>
              <a:t>Procedure: according to simple sol. method.</a:t>
            </a:r>
          </a:p>
          <a:p>
            <a:pPr marL="0" indent="0" algn="l" rtl="0">
              <a:buNone/>
            </a:pPr>
            <a:r>
              <a:rPr lang="en-US" dirty="0"/>
              <a:t>Use externally (Counter irritant to relief headache and weak analgesic effect )</a:t>
            </a:r>
          </a:p>
        </p:txBody>
      </p:sp>
    </p:spTree>
    <p:extLst>
      <p:ext uri="{BB962C8B-B14F-4D97-AF65-F5344CB8AC3E}">
        <p14:creationId xmlns:p14="http://schemas.microsoft.com/office/powerpoint/2010/main" val="41773733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010A39A-47B2-FABF-05E1-73388BAAC498}"/>
              </a:ext>
            </a:extLst>
          </p:cNvPr>
          <p:cNvSpPr>
            <a:spLocks noGrp="1"/>
          </p:cNvSpPr>
          <p:nvPr>
            <p:ph type="title"/>
          </p:nvPr>
        </p:nvSpPr>
        <p:spPr/>
        <p:txBody>
          <a:bodyPr/>
          <a:lstStyle/>
          <a:p>
            <a:endParaRPr lang="en-US" dirty="0"/>
          </a:p>
        </p:txBody>
      </p:sp>
      <p:sp>
        <p:nvSpPr>
          <p:cNvPr id="3" name="عنصر نائب للمحتوى 2">
            <a:extLst>
              <a:ext uri="{FF2B5EF4-FFF2-40B4-BE49-F238E27FC236}">
                <a16:creationId xmlns:a16="http://schemas.microsoft.com/office/drawing/2014/main" id="{96FD9C20-5F75-4A48-10FF-759E433D27E6}"/>
              </a:ext>
            </a:extLst>
          </p:cNvPr>
          <p:cNvSpPr>
            <a:spLocks noGrp="1"/>
          </p:cNvSpPr>
          <p:nvPr>
            <p:ph idx="1"/>
          </p:nvPr>
        </p:nvSpPr>
        <p:spPr/>
        <p:txBody>
          <a:bodyPr>
            <a:normAutofit fontScale="92500" lnSpcReduction="20000"/>
          </a:bodyPr>
          <a:lstStyle/>
          <a:p>
            <a:pPr algn="l" rtl="0"/>
            <a:r>
              <a:rPr lang="en-US" dirty="0">
                <a:highlight>
                  <a:srgbClr val="FFFF00"/>
                </a:highlight>
              </a:rPr>
              <a:t>Rx 4: Aromatic spirit of ammonia</a:t>
            </a:r>
          </a:p>
          <a:p>
            <a:pPr algn="l" rtl="0"/>
            <a:r>
              <a:rPr lang="en-US" dirty="0"/>
              <a:t>Ammonium carbonates                                  34g</a:t>
            </a:r>
          </a:p>
          <a:p>
            <a:pPr algn="l" rtl="0"/>
            <a:r>
              <a:rPr lang="en-US" dirty="0"/>
              <a:t>Dilute sol. Of ammonia                                    90ml </a:t>
            </a:r>
          </a:p>
          <a:p>
            <a:pPr algn="l" rtl="0"/>
            <a:r>
              <a:rPr lang="en-US" dirty="0"/>
              <a:t>Oil of lemon                                                     10ml</a:t>
            </a:r>
          </a:p>
          <a:p>
            <a:pPr algn="l" rtl="0"/>
            <a:r>
              <a:rPr lang="en-US" dirty="0"/>
              <a:t>Oil of lavender                                                 1ml</a:t>
            </a:r>
          </a:p>
          <a:p>
            <a:pPr algn="l" rtl="0"/>
            <a:r>
              <a:rPr lang="en-US" dirty="0"/>
              <a:t>Oil of </a:t>
            </a:r>
            <a:r>
              <a:rPr lang="en-US" dirty="0" err="1"/>
              <a:t>myristica</a:t>
            </a:r>
            <a:r>
              <a:rPr lang="en-US" dirty="0"/>
              <a:t>                                                1ml</a:t>
            </a:r>
          </a:p>
          <a:p>
            <a:pPr algn="l" rtl="0"/>
            <a:r>
              <a:rPr lang="en-US" dirty="0"/>
              <a:t>Alcohol                                                            700ml </a:t>
            </a:r>
          </a:p>
          <a:p>
            <a:pPr algn="l" rtl="0"/>
            <a:r>
              <a:rPr lang="en-US" dirty="0"/>
              <a:t>D.W         Q.S    to                                          1000ml </a:t>
            </a:r>
          </a:p>
          <a:p>
            <a:pPr algn="l" rtl="0"/>
            <a:r>
              <a:rPr lang="en-US" dirty="0"/>
              <a:t>Mitt                                                                 100ml </a:t>
            </a:r>
          </a:p>
          <a:p>
            <a:pPr algn="l" rtl="0"/>
            <a:r>
              <a:rPr lang="en-US" dirty="0"/>
              <a:t>Use internally as reflex respiratory stimulant after dilution with water</a:t>
            </a:r>
          </a:p>
        </p:txBody>
      </p:sp>
    </p:spTree>
    <p:extLst>
      <p:ext uri="{BB962C8B-B14F-4D97-AF65-F5344CB8AC3E}">
        <p14:creationId xmlns:p14="http://schemas.microsoft.com/office/powerpoint/2010/main" val="916539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B059324-15FF-608A-A8F1-4BDBF7D20A43}"/>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45FEFAF7-4D9B-DF63-67FA-71C7A3BC6224}"/>
              </a:ext>
            </a:extLst>
          </p:cNvPr>
          <p:cNvSpPr>
            <a:spLocks noGrp="1"/>
          </p:cNvSpPr>
          <p:nvPr>
            <p:ph idx="1"/>
          </p:nvPr>
        </p:nvSpPr>
        <p:spPr>
          <a:xfrm>
            <a:off x="838200" y="1867189"/>
            <a:ext cx="10515600" cy="4351338"/>
          </a:xfrm>
        </p:spPr>
        <p:txBody>
          <a:bodyPr/>
          <a:lstStyle/>
          <a:p>
            <a:pPr algn="l" rtl="0"/>
            <a:r>
              <a:rPr lang="en-US" b="1" u="sng" dirty="0">
                <a:solidFill>
                  <a:srgbClr val="00B050"/>
                </a:solidFill>
                <a:effectLst>
                  <a:outerShdw blurRad="38100" dist="38100" dir="2700000" algn="tl">
                    <a:srgbClr val="000000">
                      <a:alpha val="43137"/>
                    </a:srgbClr>
                  </a:outerShdw>
                </a:effectLst>
              </a:rPr>
              <a:t>Disadvantages of Solutions </a:t>
            </a:r>
          </a:p>
          <a:p>
            <a:pPr marL="0" indent="0" algn="l" rtl="0">
              <a:buNone/>
            </a:pPr>
            <a:r>
              <a:rPr lang="en-US" dirty="0"/>
              <a:t>1.  Bulky therefore difficult to transport and store.                                </a:t>
            </a:r>
          </a:p>
          <a:p>
            <a:pPr marL="0" indent="0" algn="l" rtl="0">
              <a:buNone/>
            </a:pPr>
            <a:r>
              <a:rPr lang="en-US" dirty="0"/>
              <a:t>2.  Unpleasant taste or odors are difficult to mask.                                 </a:t>
            </a:r>
          </a:p>
          <a:p>
            <a:pPr marL="0" indent="0" algn="l" rtl="0">
              <a:buNone/>
            </a:pPr>
            <a:r>
              <a:rPr lang="en-US" dirty="0"/>
              <a:t>3.  Needs an accurate spoon to measure the dose.            </a:t>
            </a:r>
          </a:p>
          <a:p>
            <a:pPr marL="0" indent="0" algn="l" rtl="0">
              <a:buNone/>
            </a:pPr>
            <a:r>
              <a:rPr lang="en-US" dirty="0"/>
              <a:t>4.   Less stable than solid dosage forms</a:t>
            </a:r>
          </a:p>
        </p:txBody>
      </p:sp>
    </p:spTree>
    <p:extLst>
      <p:ext uri="{BB962C8B-B14F-4D97-AF65-F5344CB8AC3E}">
        <p14:creationId xmlns:p14="http://schemas.microsoft.com/office/powerpoint/2010/main" val="270072712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9A1F03B-9EFE-894F-8B0A-A9C30292BF46}"/>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CE4A044F-6D54-E34A-E743-97D174204267}"/>
              </a:ext>
            </a:extLst>
          </p:cNvPr>
          <p:cNvSpPr>
            <a:spLocks noGrp="1"/>
          </p:cNvSpPr>
          <p:nvPr>
            <p:ph idx="1"/>
          </p:nvPr>
        </p:nvSpPr>
        <p:spPr/>
        <p:txBody>
          <a:bodyPr/>
          <a:lstStyle/>
          <a:p>
            <a:pPr marL="0" indent="0" algn="l" rtl="0">
              <a:buNone/>
            </a:pPr>
            <a:r>
              <a:rPr lang="en-US" dirty="0"/>
              <a:t> </a:t>
            </a:r>
            <a:r>
              <a:rPr lang="en-US" dirty="0">
                <a:solidFill>
                  <a:srgbClr val="C00000"/>
                </a:solidFill>
              </a:rPr>
              <a:t>Procedure: </a:t>
            </a:r>
          </a:p>
          <a:p>
            <a:pPr marL="0" indent="0" algn="l" rtl="0">
              <a:buNone/>
            </a:pPr>
            <a:r>
              <a:rPr lang="en-US" dirty="0"/>
              <a:t>1.  Dissolve 3.4g of ammonium carbonate in dilute sol. of ammonia 9ml &amp; mix this sol. with some of D.W. in beaker.</a:t>
            </a:r>
          </a:p>
          <a:p>
            <a:pPr marL="0" indent="0" algn="l" rtl="0">
              <a:buNone/>
            </a:pPr>
            <a:r>
              <a:rPr lang="en-US" dirty="0"/>
              <a:t>2.  Dissolve the three oils with alcohol in beaker &amp; filters.</a:t>
            </a:r>
          </a:p>
          <a:p>
            <a:pPr marL="0" indent="0" algn="l" rtl="0">
              <a:buNone/>
            </a:pPr>
            <a:r>
              <a:rPr lang="en-US" dirty="0"/>
              <a:t>3.  Filter the first sol. On alcohol sol. &amp; mix well</a:t>
            </a:r>
          </a:p>
          <a:p>
            <a:pPr marL="0" indent="0" algn="l" rtl="0">
              <a:buNone/>
            </a:pPr>
            <a:r>
              <a:rPr lang="en-US" dirty="0"/>
              <a:t>4.  Complete the volume to 100 ml with D.W</a:t>
            </a:r>
          </a:p>
        </p:txBody>
      </p:sp>
    </p:spTree>
    <p:extLst>
      <p:ext uri="{BB962C8B-B14F-4D97-AF65-F5344CB8AC3E}">
        <p14:creationId xmlns:p14="http://schemas.microsoft.com/office/powerpoint/2010/main" val="21869633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99B918A-00EE-A045-2A76-84561FAFE20D}"/>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6230D601-0F70-EA9C-A2F3-0D02998A797C}"/>
              </a:ext>
            </a:extLst>
          </p:cNvPr>
          <p:cNvSpPr>
            <a:spLocks noGrp="1"/>
          </p:cNvSpPr>
          <p:nvPr>
            <p:ph idx="1"/>
          </p:nvPr>
        </p:nvSpPr>
        <p:spPr/>
        <p:txBody>
          <a:bodyPr>
            <a:normAutofit fontScale="92500"/>
          </a:bodyPr>
          <a:lstStyle/>
          <a:p>
            <a:pPr algn="l" rtl="0"/>
            <a:r>
              <a:rPr lang="en-US" dirty="0"/>
              <a:t> </a:t>
            </a:r>
            <a:r>
              <a:rPr lang="en-US" dirty="0">
                <a:solidFill>
                  <a:srgbClr val="C00000"/>
                </a:solidFill>
              </a:rPr>
              <a:t>AROMATIC WATERS: </a:t>
            </a:r>
            <a:r>
              <a:rPr lang="en-US" dirty="0"/>
              <a:t>are  clear,  saturated  solutions  of  aromatic  substances  (may  be volatile oils or volatile solids) in water. Their flavors and taste are similar to the corresponding aromatic substances used.</a:t>
            </a:r>
          </a:p>
          <a:p>
            <a:pPr algn="l" rtl="0"/>
            <a:r>
              <a:rPr lang="en-US" dirty="0">
                <a:highlight>
                  <a:srgbClr val="FF00FF"/>
                </a:highlight>
              </a:rPr>
              <a:t>Use: </a:t>
            </a:r>
          </a:p>
          <a:p>
            <a:pPr marL="0" indent="0" algn="l" rtl="0">
              <a:buNone/>
            </a:pPr>
            <a:r>
              <a:rPr lang="en-US" dirty="0"/>
              <a:t>1.  They are mainly used as the vehicle for oral liquid preparations due to their flavoring properties. E.g. Peppermint Water   IP.</a:t>
            </a:r>
          </a:p>
          <a:p>
            <a:pPr marL="0" indent="0" algn="l" rtl="0">
              <a:buNone/>
            </a:pPr>
            <a:r>
              <a:rPr lang="en-US" dirty="0"/>
              <a:t>2.  Some aromatic waters have preservative action, E.g. Chloroform Water IP.</a:t>
            </a:r>
          </a:p>
          <a:p>
            <a:pPr marL="0" indent="0" algn="l" rtl="0">
              <a:buNone/>
            </a:pPr>
            <a:r>
              <a:rPr lang="en-US" dirty="0"/>
              <a:t>3.  Some  aromatic  waters  have  mild  therapeutic  action.  E.g.  Camphor  Water  has carminative action; Anise Water has carminative and mild expectorant action.</a:t>
            </a:r>
          </a:p>
        </p:txBody>
      </p:sp>
    </p:spTree>
    <p:extLst>
      <p:ext uri="{BB962C8B-B14F-4D97-AF65-F5344CB8AC3E}">
        <p14:creationId xmlns:p14="http://schemas.microsoft.com/office/powerpoint/2010/main" val="30171121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DB4DEA8-A4DD-E54D-DFF1-F4EC5C89686E}"/>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5E24140A-8BAD-26E0-FEF2-7C664865A3AC}"/>
              </a:ext>
            </a:extLst>
          </p:cNvPr>
          <p:cNvSpPr>
            <a:spLocks noGrp="1"/>
          </p:cNvSpPr>
          <p:nvPr>
            <p:ph idx="1"/>
          </p:nvPr>
        </p:nvSpPr>
        <p:spPr/>
        <p:txBody>
          <a:bodyPr/>
          <a:lstStyle/>
          <a:p>
            <a:pPr algn="l" rtl="0"/>
            <a:r>
              <a:rPr lang="en-US" dirty="0"/>
              <a:t>Aromatic waters are prepared by anyone of the following methods:</a:t>
            </a:r>
          </a:p>
          <a:p>
            <a:pPr algn="l" rtl="0"/>
            <a:r>
              <a:rPr lang="en-US" dirty="0"/>
              <a:t>1. </a:t>
            </a:r>
            <a:r>
              <a:rPr lang="en-US" dirty="0">
                <a:solidFill>
                  <a:srgbClr val="C00000"/>
                </a:solidFill>
              </a:rPr>
              <a:t>Solution method</a:t>
            </a:r>
            <a:r>
              <a:rPr lang="en-US" dirty="0"/>
              <a:t>: In this method the volatile oil or substance is mixed with 500 times its volume of purified water with repeated shaking for about twelve hours or overnight and then set aside. If necessary, it is then filtered.</a:t>
            </a:r>
          </a:p>
          <a:p>
            <a:pPr algn="l" rtl="0"/>
            <a:r>
              <a:rPr lang="en-US" dirty="0"/>
              <a:t>2.  </a:t>
            </a:r>
            <a:r>
              <a:rPr lang="en-US" dirty="0">
                <a:solidFill>
                  <a:srgbClr val="C00000"/>
                </a:solidFill>
              </a:rPr>
              <a:t>Distillation method</a:t>
            </a:r>
            <a:r>
              <a:rPr lang="en-US" dirty="0"/>
              <a:t>: This method involves placing coarsely powdered aromatic drug with sufficient amount of purified water, and then it is distilled. In the distillate excess of oil at the top of the aqueous phase is removed. Then saturated distillate, with volatile principle is clarified by filtration</a:t>
            </a:r>
          </a:p>
        </p:txBody>
      </p:sp>
    </p:spTree>
    <p:extLst>
      <p:ext uri="{BB962C8B-B14F-4D97-AF65-F5344CB8AC3E}">
        <p14:creationId xmlns:p14="http://schemas.microsoft.com/office/powerpoint/2010/main" val="4537324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209105C-B159-3226-F98F-0043D893BC11}"/>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EF543635-DAB1-6225-76FC-49797FF6C776}"/>
              </a:ext>
            </a:extLst>
          </p:cNvPr>
          <p:cNvSpPr>
            <a:spLocks noGrp="1"/>
          </p:cNvSpPr>
          <p:nvPr>
            <p:ph idx="1"/>
          </p:nvPr>
        </p:nvSpPr>
        <p:spPr/>
        <p:txBody>
          <a:bodyPr>
            <a:normAutofit/>
          </a:bodyPr>
          <a:lstStyle/>
          <a:p>
            <a:pPr algn="l" rtl="0"/>
            <a:r>
              <a:rPr lang="en-US" dirty="0">
                <a:highlight>
                  <a:srgbClr val="FFFF00"/>
                </a:highlight>
              </a:rPr>
              <a:t>RX 5: Peppermint Water</a:t>
            </a:r>
          </a:p>
          <a:p>
            <a:pPr algn="l" rtl="0"/>
            <a:r>
              <a:rPr lang="en-US" dirty="0"/>
              <a:t>Peppermint oil                      10 ml</a:t>
            </a:r>
          </a:p>
          <a:p>
            <a:pPr algn="l" rtl="0"/>
            <a:r>
              <a:rPr lang="en-US" dirty="0"/>
              <a:t>Purified water Q.S                1000 ml</a:t>
            </a:r>
          </a:p>
          <a:p>
            <a:pPr algn="l" rtl="0"/>
            <a:r>
              <a:rPr lang="en-US" dirty="0"/>
              <a:t>Mitt                                         100 ml</a:t>
            </a:r>
          </a:p>
          <a:p>
            <a:pPr algn="l" rtl="0"/>
            <a:r>
              <a:rPr lang="en-US" dirty="0"/>
              <a:t> Method of preparation: It is prepared by dissolving 10 ml of peppermint oil in slightly warmed purified water by shaking.</a:t>
            </a:r>
          </a:p>
          <a:p>
            <a:pPr algn="l" rtl="0"/>
            <a:r>
              <a:rPr lang="en-US" dirty="0"/>
              <a:t> Use: As flavoring agent and carminative</a:t>
            </a:r>
          </a:p>
          <a:p>
            <a:pPr algn="l" rtl="0"/>
            <a:r>
              <a:rPr lang="en-US" dirty="0"/>
              <a:t>Dose: 15 to 30 ml</a:t>
            </a:r>
          </a:p>
        </p:txBody>
      </p:sp>
    </p:spTree>
    <p:extLst>
      <p:ext uri="{BB962C8B-B14F-4D97-AF65-F5344CB8AC3E}">
        <p14:creationId xmlns:p14="http://schemas.microsoft.com/office/powerpoint/2010/main" val="41293822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5EAF054-5B4A-EFC1-C3E2-8918EB69F566}"/>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A62451A2-BDC8-C358-9267-0B8A4579E58C}"/>
              </a:ext>
            </a:extLst>
          </p:cNvPr>
          <p:cNvSpPr>
            <a:spLocks noGrp="1"/>
          </p:cNvSpPr>
          <p:nvPr>
            <p:ph idx="1"/>
          </p:nvPr>
        </p:nvSpPr>
        <p:spPr/>
        <p:txBody>
          <a:bodyPr>
            <a:normAutofit/>
          </a:bodyPr>
          <a:lstStyle/>
          <a:p>
            <a:pPr algn="l" rtl="0"/>
            <a:r>
              <a:rPr lang="en-US" dirty="0">
                <a:highlight>
                  <a:srgbClr val="FFFF00"/>
                </a:highlight>
              </a:rPr>
              <a:t>RX 6: Distilled Fennel Water</a:t>
            </a:r>
          </a:p>
          <a:p>
            <a:pPr marL="0" indent="0" algn="l" rtl="0">
              <a:buNone/>
            </a:pPr>
            <a:r>
              <a:rPr lang="en-US" dirty="0"/>
              <a:t>Fennel fruits                 10 gm</a:t>
            </a:r>
          </a:p>
          <a:p>
            <a:pPr marL="0" indent="0" algn="l" rtl="0">
              <a:buNone/>
            </a:pPr>
            <a:r>
              <a:rPr lang="en-US" dirty="0"/>
              <a:t>Purified Water Q.S      200 ml</a:t>
            </a:r>
          </a:p>
          <a:p>
            <a:pPr marL="0" indent="0" algn="l" rtl="0">
              <a:buNone/>
            </a:pPr>
            <a:r>
              <a:rPr lang="en-US" dirty="0"/>
              <a:t>Mitt                             100 ml</a:t>
            </a:r>
          </a:p>
          <a:p>
            <a:pPr marL="0" indent="0" algn="l" rtl="0">
              <a:buNone/>
            </a:pPr>
            <a:r>
              <a:rPr lang="en-US" dirty="0"/>
              <a:t>Method of preparation: put fennel fruits with water and heat gently and then filtrate.</a:t>
            </a:r>
          </a:p>
          <a:p>
            <a:pPr marL="0" indent="0" algn="l" rtl="0">
              <a:buNone/>
            </a:pPr>
            <a:r>
              <a:rPr lang="en-US" dirty="0"/>
              <a:t>Use: As carminative and flavoring agent</a:t>
            </a:r>
          </a:p>
          <a:p>
            <a:pPr marL="0" indent="0" algn="l" rtl="0">
              <a:buNone/>
            </a:pPr>
            <a:r>
              <a:rPr lang="en-US" dirty="0"/>
              <a:t>Dose: 15 to 30 ml.</a:t>
            </a:r>
          </a:p>
        </p:txBody>
      </p:sp>
    </p:spTree>
    <p:extLst>
      <p:ext uri="{BB962C8B-B14F-4D97-AF65-F5344CB8AC3E}">
        <p14:creationId xmlns:p14="http://schemas.microsoft.com/office/powerpoint/2010/main" val="29036691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E67EC38-0ADB-3EA2-F8B0-179AFD930C08}"/>
              </a:ext>
            </a:extLst>
          </p:cNvPr>
          <p:cNvSpPr>
            <a:spLocks noGrp="1"/>
          </p:cNvSpPr>
          <p:nvPr>
            <p:ph type="title"/>
          </p:nvPr>
        </p:nvSpPr>
        <p:spPr/>
        <p:txBody>
          <a:bodyPr/>
          <a:lstStyle/>
          <a:p>
            <a:pPr algn="l"/>
            <a:r>
              <a:rPr lang="en-US" dirty="0">
                <a:solidFill>
                  <a:srgbClr val="FF0000"/>
                </a:solidFill>
              </a:rPr>
              <a:t>Lab 7: Suspension</a:t>
            </a:r>
          </a:p>
        </p:txBody>
      </p:sp>
      <p:sp>
        <p:nvSpPr>
          <p:cNvPr id="3" name="عنصر نائب للمحتوى 2">
            <a:extLst>
              <a:ext uri="{FF2B5EF4-FFF2-40B4-BE49-F238E27FC236}">
                <a16:creationId xmlns:a16="http://schemas.microsoft.com/office/drawing/2014/main" id="{199FAA45-365E-69B5-E0BC-5D5BB4A7B9DA}"/>
              </a:ext>
            </a:extLst>
          </p:cNvPr>
          <p:cNvSpPr>
            <a:spLocks noGrp="1"/>
          </p:cNvSpPr>
          <p:nvPr>
            <p:ph idx="1"/>
          </p:nvPr>
        </p:nvSpPr>
        <p:spPr/>
        <p:txBody>
          <a:bodyPr/>
          <a:lstStyle/>
          <a:p>
            <a:pPr algn="l"/>
            <a:r>
              <a:rPr lang="en-US" dirty="0"/>
              <a:t> Suspension: is preparation containing finely divided drug particles distributed somewhat uniformly throughout the vehicle in which drug exhibit a minimum degree of solubility</a:t>
            </a:r>
          </a:p>
          <a:p>
            <a:pPr algn="l"/>
            <a:endParaRPr lang="en-US" dirty="0"/>
          </a:p>
          <a:p>
            <a:pPr marL="0" indent="0" algn="l">
              <a:buNone/>
            </a:pPr>
            <a:endParaRPr lang="en-US" dirty="0"/>
          </a:p>
        </p:txBody>
      </p:sp>
    </p:spTree>
    <p:extLst>
      <p:ext uri="{BB962C8B-B14F-4D97-AF65-F5344CB8AC3E}">
        <p14:creationId xmlns:p14="http://schemas.microsoft.com/office/powerpoint/2010/main" val="28508244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C5DFA65-EB94-B5B9-64F1-EEA686BA89BC}"/>
              </a:ext>
            </a:extLst>
          </p:cNvPr>
          <p:cNvSpPr>
            <a:spLocks noGrp="1"/>
          </p:cNvSpPr>
          <p:nvPr>
            <p:ph type="title"/>
          </p:nvPr>
        </p:nvSpPr>
        <p:spPr/>
        <p:txBody>
          <a:bodyPr/>
          <a:lstStyle/>
          <a:p>
            <a:pPr algn="l" rtl="0"/>
            <a:r>
              <a:rPr lang="en-US" dirty="0"/>
              <a:t>Properties of good suspension: </a:t>
            </a:r>
            <a:br>
              <a:rPr lang="en-US" dirty="0"/>
            </a:br>
            <a:endParaRPr lang="en-US" dirty="0"/>
          </a:p>
        </p:txBody>
      </p:sp>
      <p:sp>
        <p:nvSpPr>
          <p:cNvPr id="3" name="عنصر نائب للمحتوى 2">
            <a:extLst>
              <a:ext uri="{FF2B5EF4-FFF2-40B4-BE49-F238E27FC236}">
                <a16:creationId xmlns:a16="http://schemas.microsoft.com/office/drawing/2014/main" id="{BE97D783-B56F-5261-7D4C-9798A4F43B72}"/>
              </a:ext>
            </a:extLst>
          </p:cNvPr>
          <p:cNvSpPr>
            <a:spLocks noGrp="1"/>
          </p:cNvSpPr>
          <p:nvPr>
            <p:ph idx="1"/>
          </p:nvPr>
        </p:nvSpPr>
        <p:spPr/>
        <p:txBody>
          <a:bodyPr>
            <a:normAutofit lnSpcReduction="10000"/>
          </a:bodyPr>
          <a:lstStyle/>
          <a:p>
            <a:pPr algn="l" rtl="0"/>
            <a:r>
              <a:rPr lang="en-US" dirty="0"/>
              <a:t>1.  The dispersed phase solid particles should be settling slowly &amp; readily re disperse upon shaking &amp; remaining suspended enough time to get an accurate dose.</a:t>
            </a:r>
          </a:p>
          <a:p>
            <a:pPr algn="l" rtl="0"/>
            <a:r>
              <a:rPr lang="en-US" dirty="0"/>
              <a:t>2.  It should be porous and didn't cake upon standing.</a:t>
            </a:r>
          </a:p>
          <a:p>
            <a:pPr algn="l" rtl="0"/>
            <a:r>
              <a:rPr lang="en-US" dirty="0"/>
              <a:t>3.  It should be have the desired flow properties.</a:t>
            </a:r>
          </a:p>
          <a:p>
            <a:pPr algn="l" rtl="0"/>
            <a:r>
              <a:rPr lang="en-US" dirty="0"/>
              <a:t>4.  It should be an acceptable odor, taste, color and it should be preserved.</a:t>
            </a:r>
          </a:p>
          <a:p>
            <a:pPr algn="l" rtl="0"/>
            <a:r>
              <a:rPr lang="en-US" dirty="0"/>
              <a:t>5.  Therapeutic activity chemical stability of components.</a:t>
            </a:r>
          </a:p>
          <a:p>
            <a:pPr algn="l" rtl="0"/>
            <a:r>
              <a:rPr lang="en-US" dirty="0"/>
              <a:t>6.  Particle size should remain constant throughout long period of undisturbed standing.</a:t>
            </a:r>
          </a:p>
        </p:txBody>
      </p:sp>
    </p:spTree>
    <p:extLst>
      <p:ext uri="{BB962C8B-B14F-4D97-AF65-F5344CB8AC3E}">
        <p14:creationId xmlns:p14="http://schemas.microsoft.com/office/powerpoint/2010/main" val="16555455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E3D3168-EC09-C3ED-B1BF-4AE91488EAFB}"/>
              </a:ext>
            </a:extLst>
          </p:cNvPr>
          <p:cNvSpPr>
            <a:spLocks noGrp="1"/>
          </p:cNvSpPr>
          <p:nvPr>
            <p:ph type="title"/>
          </p:nvPr>
        </p:nvSpPr>
        <p:spPr/>
        <p:txBody>
          <a:bodyPr/>
          <a:lstStyle/>
          <a:p>
            <a:pPr algn="l" rtl="0"/>
            <a:r>
              <a:rPr lang="en-US" dirty="0"/>
              <a:t>Advantages of suspension:</a:t>
            </a:r>
            <a:br>
              <a:rPr lang="en-US" dirty="0"/>
            </a:br>
            <a:endParaRPr lang="en-US" dirty="0"/>
          </a:p>
        </p:txBody>
      </p:sp>
      <p:sp>
        <p:nvSpPr>
          <p:cNvPr id="3" name="عنصر نائب للمحتوى 2">
            <a:extLst>
              <a:ext uri="{FF2B5EF4-FFF2-40B4-BE49-F238E27FC236}">
                <a16:creationId xmlns:a16="http://schemas.microsoft.com/office/drawing/2014/main" id="{2D1D7CE8-3DC8-DB55-E1C1-979D5BE0238B}"/>
              </a:ext>
            </a:extLst>
          </p:cNvPr>
          <p:cNvSpPr>
            <a:spLocks noGrp="1"/>
          </p:cNvSpPr>
          <p:nvPr>
            <p:ph idx="1"/>
          </p:nvPr>
        </p:nvSpPr>
        <p:spPr/>
        <p:txBody>
          <a:bodyPr/>
          <a:lstStyle/>
          <a:p>
            <a:pPr algn="l" rtl="0"/>
            <a:r>
              <a:rPr lang="en-US" dirty="0"/>
              <a:t> 1.  Can be used externally and internally.</a:t>
            </a:r>
          </a:p>
          <a:p>
            <a:pPr algn="l" rtl="0"/>
            <a:r>
              <a:rPr lang="en-US" dirty="0"/>
              <a:t>2.  Has prolonged action if compared with solution.</a:t>
            </a:r>
          </a:p>
          <a:p>
            <a:pPr algn="l" rtl="0"/>
            <a:r>
              <a:rPr lang="en-US" dirty="0"/>
              <a:t>3.  Certain drug is chemically unstable in solution but stable when suspended.</a:t>
            </a:r>
          </a:p>
          <a:p>
            <a:pPr algn="l" rtl="0"/>
            <a:r>
              <a:rPr lang="en-US" dirty="0"/>
              <a:t>4.  Suspension can mask the disagreeable taste of some drug for internal use.</a:t>
            </a:r>
          </a:p>
          <a:p>
            <a:pPr algn="l" rtl="0"/>
            <a:r>
              <a:rPr lang="en-US" dirty="0"/>
              <a:t>5.  May patient Preferred liquid dosage form than solid dosage form because easy of swallowing and greater flexibility of dose.</a:t>
            </a:r>
          </a:p>
        </p:txBody>
      </p:sp>
    </p:spTree>
    <p:extLst>
      <p:ext uri="{BB962C8B-B14F-4D97-AF65-F5344CB8AC3E}">
        <p14:creationId xmlns:p14="http://schemas.microsoft.com/office/powerpoint/2010/main" val="125506378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D9AED0B-C09D-3451-0DD2-19DDE2B16179}"/>
              </a:ext>
            </a:extLst>
          </p:cNvPr>
          <p:cNvSpPr>
            <a:spLocks noGrp="1"/>
          </p:cNvSpPr>
          <p:nvPr>
            <p:ph type="title"/>
          </p:nvPr>
        </p:nvSpPr>
        <p:spPr/>
        <p:txBody>
          <a:bodyPr/>
          <a:lstStyle/>
          <a:p>
            <a:pPr algn="l" rtl="0"/>
            <a:r>
              <a:rPr lang="en-US" dirty="0"/>
              <a:t>Disadvantages of suspension:</a:t>
            </a:r>
            <a:br>
              <a:rPr lang="en-US" dirty="0"/>
            </a:br>
            <a:endParaRPr lang="en-US" dirty="0"/>
          </a:p>
        </p:txBody>
      </p:sp>
      <p:sp>
        <p:nvSpPr>
          <p:cNvPr id="3" name="عنصر نائب للمحتوى 2">
            <a:extLst>
              <a:ext uri="{FF2B5EF4-FFF2-40B4-BE49-F238E27FC236}">
                <a16:creationId xmlns:a16="http://schemas.microsoft.com/office/drawing/2014/main" id="{38FA3177-B0DF-0C9C-D707-E79F9D7B986B}"/>
              </a:ext>
            </a:extLst>
          </p:cNvPr>
          <p:cNvSpPr>
            <a:spLocks noGrp="1"/>
          </p:cNvSpPr>
          <p:nvPr>
            <p:ph idx="1"/>
          </p:nvPr>
        </p:nvSpPr>
        <p:spPr/>
        <p:txBody>
          <a:bodyPr/>
          <a:lstStyle/>
          <a:p>
            <a:pPr algn="l" rtl="0"/>
            <a:r>
              <a:rPr lang="en-US" dirty="0"/>
              <a:t>1. Pharmaceutical  suspensions  are  fundamentally  unstable  and  therefore  require formulation skill to ensure the physical stability of the formulation is retained over period of the shelf-life.</a:t>
            </a:r>
          </a:p>
          <a:p>
            <a:pPr algn="l" rtl="0"/>
            <a:r>
              <a:rPr lang="en-US" dirty="0"/>
              <a:t>2.  The formulation of aesthetic suspension formulations is difficult.</a:t>
            </a:r>
          </a:p>
          <a:p>
            <a:pPr algn="l" rtl="0"/>
            <a:r>
              <a:rPr lang="en-US" dirty="0"/>
              <a:t>3.  Suspension formulations may be bulky and therefore difficult for a patient to carry</a:t>
            </a:r>
          </a:p>
        </p:txBody>
      </p:sp>
    </p:spTree>
    <p:extLst>
      <p:ext uri="{BB962C8B-B14F-4D97-AF65-F5344CB8AC3E}">
        <p14:creationId xmlns:p14="http://schemas.microsoft.com/office/powerpoint/2010/main" val="42082806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923BD8B-25FA-130A-03C1-058E3FEE1263}"/>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CED08B9A-0666-4435-D0E4-7AA8D5391A50}"/>
              </a:ext>
            </a:extLst>
          </p:cNvPr>
          <p:cNvSpPr>
            <a:spLocks noGrp="1"/>
          </p:cNvSpPr>
          <p:nvPr>
            <p:ph idx="1"/>
          </p:nvPr>
        </p:nvSpPr>
        <p:spPr/>
        <p:txBody>
          <a:bodyPr/>
          <a:lstStyle/>
          <a:p>
            <a:pPr marL="0" indent="0" algn="l" rtl="0">
              <a:buNone/>
            </a:pPr>
            <a:r>
              <a:rPr lang="en-US" dirty="0">
                <a:highlight>
                  <a:srgbClr val="FFFF00"/>
                </a:highlight>
              </a:rPr>
              <a:t>Rx 1: Mg. Carbonate suspension</a:t>
            </a:r>
          </a:p>
          <a:p>
            <a:pPr algn="l" rtl="0"/>
            <a:r>
              <a:rPr lang="en-US" dirty="0"/>
              <a:t>Light Mg- carbonate                                </a:t>
            </a:r>
            <a:r>
              <a:rPr lang="en-US" dirty="0" err="1"/>
              <a:t>Xgr</a:t>
            </a:r>
            <a:endParaRPr lang="en-US" dirty="0"/>
          </a:p>
          <a:p>
            <a:pPr algn="l" rtl="0"/>
            <a:r>
              <a:rPr lang="en-US" dirty="0"/>
              <a:t>Sodium Carbonate                                  </a:t>
            </a:r>
            <a:r>
              <a:rPr lang="en-US" dirty="0" err="1"/>
              <a:t>XVgr</a:t>
            </a:r>
            <a:r>
              <a:rPr lang="en-US" dirty="0"/>
              <a:t> </a:t>
            </a:r>
          </a:p>
          <a:p>
            <a:pPr algn="l" rtl="0"/>
            <a:r>
              <a:rPr lang="en-US" dirty="0"/>
              <a:t>Chloroform                                               If℥</a:t>
            </a:r>
          </a:p>
          <a:p>
            <a:pPr algn="l" rtl="0"/>
            <a:r>
              <a:rPr lang="en-US" dirty="0"/>
              <a:t>Mitt                                                           Vf3 </a:t>
            </a:r>
          </a:p>
          <a:p>
            <a:pPr algn="l" rtl="0"/>
            <a:r>
              <a:rPr lang="en-US" dirty="0"/>
              <a:t>Sig : )tbsp.) q. </a:t>
            </a:r>
            <a:r>
              <a:rPr lang="en-US" dirty="0" err="1"/>
              <a:t>i</a:t>
            </a:r>
            <a:r>
              <a:rPr lang="en-US" dirty="0"/>
              <a:t> .d Use: has laxative effect</a:t>
            </a:r>
          </a:p>
        </p:txBody>
      </p:sp>
    </p:spTree>
    <p:extLst>
      <p:ext uri="{BB962C8B-B14F-4D97-AF65-F5344CB8AC3E}">
        <p14:creationId xmlns:p14="http://schemas.microsoft.com/office/powerpoint/2010/main" val="3977137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915655E-4E8E-DCCA-1275-8EEBDC0CD6FD}"/>
              </a:ext>
            </a:extLst>
          </p:cNvPr>
          <p:cNvSpPr>
            <a:spLocks noGrp="1"/>
          </p:cNvSpPr>
          <p:nvPr>
            <p:ph type="title"/>
          </p:nvPr>
        </p:nvSpPr>
        <p:spPr/>
        <p:txBody>
          <a:bodyPr/>
          <a:lstStyle/>
          <a:p>
            <a:pPr algn="l" rtl="0"/>
            <a:r>
              <a:rPr lang="en-US" sz="4400" dirty="0">
                <a:solidFill>
                  <a:schemeClr val="accent2">
                    <a:lumMod val="75000"/>
                  </a:schemeClr>
                </a:solidFill>
                <a:effectLst>
                  <a:outerShdw blurRad="38100" dist="38100" dir="2700000" algn="tl">
                    <a:srgbClr val="000000">
                      <a:alpha val="43137"/>
                    </a:srgbClr>
                  </a:outerShdw>
                </a:effectLst>
              </a:rPr>
              <a:t>Problems in preparation of Solution:</a:t>
            </a:r>
            <a:br>
              <a:rPr lang="en-US" sz="4400" dirty="0">
                <a:solidFill>
                  <a:schemeClr val="accent2">
                    <a:lumMod val="75000"/>
                  </a:schemeClr>
                </a:solidFill>
                <a:effectLst>
                  <a:outerShdw blurRad="38100" dist="38100" dir="2700000" algn="tl">
                    <a:srgbClr val="000000">
                      <a:alpha val="43137"/>
                    </a:srgbClr>
                  </a:outerShdw>
                </a:effectLst>
              </a:rPr>
            </a:br>
            <a:endParaRPr lang="en-US" dirty="0"/>
          </a:p>
        </p:txBody>
      </p:sp>
      <p:sp>
        <p:nvSpPr>
          <p:cNvPr id="3" name="عنصر نائب للمحتوى 2">
            <a:extLst>
              <a:ext uri="{FF2B5EF4-FFF2-40B4-BE49-F238E27FC236}">
                <a16:creationId xmlns:a16="http://schemas.microsoft.com/office/drawing/2014/main" id="{00531C76-51CB-6D1A-A617-D51DE498F5CF}"/>
              </a:ext>
            </a:extLst>
          </p:cNvPr>
          <p:cNvSpPr>
            <a:spLocks noGrp="1"/>
          </p:cNvSpPr>
          <p:nvPr>
            <p:ph idx="1"/>
          </p:nvPr>
        </p:nvSpPr>
        <p:spPr>
          <a:xfrm>
            <a:off x="838200" y="1690687"/>
            <a:ext cx="10515600" cy="4486275"/>
          </a:xfrm>
        </p:spPr>
        <p:txBody>
          <a:bodyPr>
            <a:normAutofit/>
          </a:bodyPr>
          <a:lstStyle/>
          <a:p>
            <a:pPr marL="0" indent="0" algn="l" rtl="0">
              <a:buNone/>
            </a:pPr>
            <a:r>
              <a:rPr lang="en-US" sz="2600" dirty="0">
                <a:latin typeface="Times New Roman" panose="02020603050405020304" pitchFamily="18" charset="0"/>
                <a:cs typeface="Times New Roman" panose="02020603050405020304" pitchFamily="18" charset="0"/>
              </a:rPr>
              <a:t>1.  If we have two solvents in same prescription so we must know the solubility of the solute.</a:t>
            </a:r>
          </a:p>
          <a:p>
            <a:pPr marL="0" indent="0" algn="l" rtl="0">
              <a:buNone/>
            </a:pPr>
            <a:r>
              <a:rPr lang="en-US" sz="2600" dirty="0">
                <a:latin typeface="Times New Roman" panose="02020603050405020304" pitchFamily="18" charset="0"/>
                <a:cs typeface="Times New Roman" panose="02020603050405020304" pitchFamily="18" charset="0"/>
              </a:rPr>
              <a:t>2.  If we have prescription that liberates Co</a:t>
            </a:r>
            <a:r>
              <a:rPr lang="en-US" sz="2600" baseline="-25000" dirty="0">
                <a:latin typeface="Times New Roman" panose="02020603050405020304" pitchFamily="18" charset="0"/>
                <a:cs typeface="Times New Roman" panose="02020603050405020304" pitchFamily="18" charset="0"/>
              </a:rPr>
              <a:t>2</a:t>
            </a:r>
            <a:r>
              <a:rPr lang="en-US" sz="2600" dirty="0">
                <a:latin typeface="Times New Roman" panose="02020603050405020304" pitchFamily="18" charset="0"/>
                <a:cs typeface="Times New Roman" panose="02020603050405020304" pitchFamily="18" charset="0"/>
              </a:rPr>
              <a:t>, so we must wait until there are no liberations of CO2.</a:t>
            </a:r>
          </a:p>
          <a:p>
            <a:pPr marL="0" indent="0" algn="l" rtl="0">
              <a:buNone/>
            </a:pPr>
            <a:r>
              <a:rPr lang="en-US" sz="2600" dirty="0">
                <a:latin typeface="Times New Roman" panose="02020603050405020304" pitchFamily="18" charset="0"/>
                <a:cs typeface="Times New Roman" panose="02020603050405020304" pitchFamily="18" charset="0"/>
              </a:rPr>
              <a:t>3.  If we have gum substance it must be prepared by circulating method container &amp; should avoid using stirrer.                     </a:t>
            </a:r>
          </a:p>
          <a:p>
            <a:pPr marL="0" indent="0" algn="l" rtl="0">
              <a:buNone/>
            </a:pPr>
            <a:r>
              <a:rPr lang="en-US" sz="2600" dirty="0">
                <a:latin typeface="Times New Roman" panose="02020603050405020304" pitchFamily="18" charset="0"/>
                <a:cs typeface="Times New Roman" panose="02020603050405020304" pitchFamily="18" charset="0"/>
              </a:rPr>
              <a:t>4.  If we have fine powder form it must be prepare in mortar &amp; add solvent step by step with mixing.              </a:t>
            </a:r>
          </a:p>
        </p:txBody>
      </p:sp>
    </p:spTree>
    <p:extLst>
      <p:ext uri="{BB962C8B-B14F-4D97-AF65-F5344CB8AC3E}">
        <p14:creationId xmlns:p14="http://schemas.microsoft.com/office/powerpoint/2010/main" val="198177521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3EFB3FA-1E0B-2C91-9E73-A3C5E10632BC}"/>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B027F5DD-D479-F1FF-406D-CAD5CFEFE489}"/>
              </a:ext>
            </a:extLst>
          </p:cNvPr>
          <p:cNvSpPr>
            <a:spLocks noGrp="1"/>
          </p:cNvSpPr>
          <p:nvPr>
            <p:ph idx="1"/>
          </p:nvPr>
        </p:nvSpPr>
        <p:spPr/>
        <p:txBody>
          <a:bodyPr/>
          <a:lstStyle/>
          <a:p>
            <a:pPr algn="l" rtl="0"/>
            <a:r>
              <a:rPr lang="en-US" dirty="0">
                <a:highlight>
                  <a:srgbClr val="FFFF00"/>
                </a:highlight>
              </a:rPr>
              <a:t>RX 2: Boric acid suspension</a:t>
            </a:r>
          </a:p>
          <a:p>
            <a:pPr algn="l" rtl="0"/>
            <a:r>
              <a:rPr lang="en-US" dirty="0"/>
              <a:t>Boric acid    10g</a:t>
            </a:r>
          </a:p>
          <a:p>
            <a:pPr algn="l" rtl="0"/>
            <a:r>
              <a:rPr lang="en-US" dirty="0"/>
              <a:t>D.W                 Q.S    to                             100ml</a:t>
            </a:r>
          </a:p>
          <a:p>
            <a:pPr algn="l" rtl="0"/>
            <a:r>
              <a:rPr lang="en-US" dirty="0"/>
              <a:t>Mitt                                                             20ml</a:t>
            </a:r>
          </a:p>
          <a:p>
            <a:pPr algn="l" rtl="0"/>
            <a:r>
              <a:rPr lang="en-US" dirty="0"/>
              <a:t>Sig:  as directed </a:t>
            </a:r>
          </a:p>
          <a:p>
            <a:pPr algn="l" rtl="0"/>
            <a:r>
              <a:rPr lang="en-US" dirty="0"/>
              <a:t>Uses: Boric acid →antimicrobial, to make isotonic sol.</a:t>
            </a:r>
          </a:p>
        </p:txBody>
      </p:sp>
    </p:spTree>
    <p:extLst>
      <p:ext uri="{BB962C8B-B14F-4D97-AF65-F5344CB8AC3E}">
        <p14:creationId xmlns:p14="http://schemas.microsoft.com/office/powerpoint/2010/main" val="24485348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086A7BF-187A-4E50-7311-9D001D2A8E15}"/>
              </a:ext>
            </a:extLst>
          </p:cNvPr>
          <p:cNvSpPr>
            <a:spLocks noGrp="1"/>
          </p:cNvSpPr>
          <p:nvPr>
            <p:ph type="title"/>
          </p:nvPr>
        </p:nvSpPr>
        <p:spPr/>
        <p:txBody>
          <a:bodyPr/>
          <a:lstStyle/>
          <a:p>
            <a:pPr algn="l" rtl="0"/>
            <a:r>
              <a:rPr lang="en-US" dirty="0"/>
              <a:t>General method for preparation:</a:t>
            </a:r>
            <a:br>
              <a:rPr lang="en-US" dirty="0"/>
            </a:br>
            <a:endParaRPr lang="en-US" dirty="0"/>
          </a:p>
        </p:txBody>
      </p:sp>
      <p:sp>
        <p:nvSpPr>
          <p:cNvPr id="3" name="عنصر نائب للمحتوى 2">
            <a:extLst>
              <a:ext uri="{FF2B5EF4-FFF2-40B4-BE49-F238E27FC236}">
                <a16:creationId xmlns:a16="http://schemas.microsoft.com/office/drawing/2014/main" id="{183D189B-49B0-F509-4225-052C92801B9D}"/>
              </a:ext>
            </a:extLst>
          </p:cNvPr>
          <p:cNvSpPr>
            <a:spLocks noGrp="1"/>
          </p:cNvSpPr>
          <p:nvPr>
            <p:ph idx="1"/>
          </p:nvPr>
        </p:nvSpPr>
        <p:spPr>
          <a:xfrm>
            <a:off x="838200" y="2244436"/>
            <a:ext cx="11353800" cy="4059382"/>
          </a:xfrm>
        </p:spPr>
        <p:txBody>
          <a:bodyPr>
            <a:normAutofit/>
          </a:bodyPr>
          <a:lstStyle/>
          <a:p>
            <a:pPr algn="l" rtl="0"/>
            <a:r>
              <a:rPr lang="en-US" dirty="0"/>
              <a:t>1.  Finally powdered any ingredient in clean mortar (solid ingredient should be in powder form).</a:t>
            </a:r>
          </a:p>
          <a:p>
            <a:pPr algn="l" rtl="0"/>
            <a:r>
              <a:rPr lang="en-US" dirty="0"/>
              <a:t>2.  Mix the insoluble powder together begin with ingredient of smallest weight, than the heavier this process is called (geometrical dilution method) </a:t>
            </a:r>
          </a:p>
          <a:p>
            <a:pPr algn="l" rtl="0"/>
            <a:r>
              <a:rPr lang="en-US" dirty="0"/>
              <a:t>3.   Calculate ¾ of vehicle volume and subtract the volume of any other liquid if present.</a:t>
            </a:r>
          </a:p>
        </p:txBody>
      </p:sp>
    </p:spTree>
    <p:extLst>
      <p:ext uri="{BB962C8B-B14F-4D97-AF65-F5344CB8AC3E}">
        <p14:creationId xmlns:p14="http://schemas.microsoft.com/office/powerpoint/2010/main" val="392035371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6ED6663-9218-41C7-F5FE-26AAFBBBEF39}"/>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A54A2E5E-F97F-FDC5-2F00-67791809C6D8}"/>
              </a:ext>
            </a:extLst>
          </p:cNvPr>
          <p:cNvSpPr>
            <a:spLocks noGrp="1"/>
          </p:cNvSpPr>
          <p:nvPr>
            <p:ph idx="1"/>
          </p:nvPr>
        </p:nvSpPr>
        <p:spPr/>
        <p:txBody>
          <a:bodyPr/>
          <a:lstStyle/>
          <a:p>
            <a:pPr algn="l" rtl="0"/>
            <a:r>
              <a:rPr lang="en-US" dirty="0"/>
              <a:t>4. Divide this volume (in 3 steps) to 3 parts, </a:t>
            </a:r>
          </a:p>
          <a:p>
            <a:pPr algn="l" rtl="0"/>
            <a:r>
              <a:rPr lang="en-US" dirty="0">
                <a:solidFill>
                  <a:srgbClr val="FF0000"/>
                </a:solidFill>
              </a:rPr>
              <a:t>first </a:t>
            </a:r>
            <a:r>
              <a:rPr lang="en-US" dirty="0"/>
              <a:t>portion add to mortar in order to prepare smooth paste by trituration.</a:t>
            </a:r>
          </a:p>
          <a:p>
            <a:pPr algn="l" rtl="0"/>
            <a:r>
              <a:rPr lang="en-US" dirty="0"/>
              <a:t> </a:t>
            </a:r>
            <a:r>
              <a:rPr lang="en-US" dirty="0">
                <a:solidFill>
                  <a:srgbClr val="FF0000"/>
                </a:solidFill>
              </a:rPr>
              <a:t>Second</a:t>
            </a:r>
            <a:r>
              <a:rPr lang="en-US" dirty="0"/>
              <a:t> portion add to mortar in order to dilution the paste. </a:t>
            </a:r>
          </a:p>
          <a:p>
            <a:pPr algn="l" rtl="0"/>
            <a:r>
              <a:rPr lang="en-US" dirty="0">
                <a:solidFill>
                  <a:srgbClr val="FF0000"/>
                </a:solidFill>
              </a:rPr>
              <a:t>Third</a:t>
            </a:r>
            <a:r>
              <a:rPr lang="en-US" dirty="0"/>
              <a:t> portion for washing the mortar.</a:t>
            </a:r>
          </a:p>
          <a:p>
            <a:pPr algn="l" rtl="0"/>
            <a:r>
              <a:rPr lang="en-US" dirty="0"/>
              <a:t>5.  Transfer the product to the graduate cylinder, add any liquid if present, then complete the volume by a vehicle.</a:t>
            </a:r>
          </a:p>
          <a:p>
            <a:pPr marL="0" indent="0" algn="l" rtl="0">
              <a:buNone/>
            </a:pPr>
            <a:r>
              <a:rPr lang="en-US" dirty="0"/>
              <a:t> Note: shake well before use must be writing on label.</a:t>
            </a:r>
          </a:p>
          <a:p>
            <a:pPr algn="l" rtl="0"/>
            <a:endParaRPr lang="en-US" dirty="0"/>
          </a:p>
        </p:txBody>
      </p:sp>
    </p:spTree>
    <p:extLst>
      <p:ext uri="{BB962C8B-B14F-4D97-AF65-F5344CB8AC3E}">
        <p14:creationId xmlns:p14="http://schemas.microsoft.com/office/powerpoint/2010/main" val="19070344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FDD371B-82B9-93CA-2537-B2B14CB3E8BD}"/>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49787115-0732-1224-9979-0D384C9E5F94}"/>
              </a:ext>
            </a:extLst>
          </p:cNvPr>
          <p:cNvSpPr>
            <a:spLocks noGrp="1"/>
          </p:cNvSpPr>
          <p:nvPr>
            <p:ph idx="1"/>
          </p:nvPr>
        </p:nvSpPr>
        <p:spPr/>
        <p:txBody>
          <a:bodyPr>
            <a:normAutofit lnSpcReduction="10000"/>
          </a:bodyPr>
          <a:lstStyle/>
          <a:p>
            <a:pPr algn="l" rtl="0"/>
            <a:r>
              <a:rPr lang="en-US" dirty="0">
                <a:highlight>
                  <a:srgbClr val="FFFF00"/>
                </a:highlight>
              </a:rPr>
              <a:t>Rx 3: Aspirin suspension</a:t>
            </a:r>
          </a:p>
          <a:p>
            <a:pPr algn="l" rtl="0"/>
            <a:r>
              <a:rPr lang="en-US" dirty="0"/>
              <a:t>Comp. Tragacanth powder                                  250mg </a:t>
            </a:r>
          </a:p>
          <a:p>
            <a:pPr algn="l" rtl="0"/>
            <a:r>
              <a:rPr lang="en-US" dirty="0"/>
              <a:t>Aspirin                                                                 500mg </a:t>
            </a:r>
          </a:p>
          <a:p>
            <a:pPr algn="l" rtl="0"/>
            <a:r>
              <a:rPr lang="en-US" dirty="0"/>
              <a:t>Orange syrup                                                       1ml</a:t>
            </a:r>
          </a:p>
          <a:p>
            <a:pPr algn="l" rtl="0"/>
            <a:r>
              <a:rPr lang="en-US" dirty="0"/>
              <a:t>Concentrated chloroform water                      0.25ml </a:t>
            </a:r>
          </a:p>
          <a:p>
            <a:pPr algn="l" rtl="0"/>
            <a:r>
              <a:rPr lang="en-US" dirty="0"/>
              <a:t>D.W     Q.S              to                                          10ml </a:t>
            </a:r>
          </a:p>
          <a:p>
            <a:pPr algn="l" rtl="0"/>
            <a:r>
              <a:rPr lang="en-US" dirty="0"/>
              <a:t>Mitt                                                                      25ml</a:t>
            </a:r>
          </a:p>
          <a:p>
            <a:pPr algn="l" rtl="0"/>
            <a:r>
              <a:rPr lang="en-US" dirty="0"/>
              <a:t>Sig :) tbsp.) ss </a:t>
            </a:r>
            <a:r>
              <a:rPr lang="en-US" dirty="0" err="1"/>
              <a:t>t.i.d</a:t>
            </a:r>
            <a:endParaRPr lang="en-US" dirty="0"/>
          </a:p>
          <a:p>
            <a:pPr algn="l" rtl="0"/>
            <a:r>
              <a:rPr lang="en-US" dirty="0"/>
              <a:t>Uses: as analgesic &amp; antipyretic</a:t>
            </a:r>
          </a:p>
        </p:txBody>
      </p:sp>
    </p:spTree>
    <p:extLst>
      <p:ext uri="{BB962C8B-B14F-4D97-AF65-F5344CB8AC3E}">
        <p14:creationId xmlns:p14="http://schemas.microsoft.com/office/powerpoint/2010/main" val="37234644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EE6D523-32D4-8BED-B7F2-2AA018128E25}"/>
              </a:ext>
            </a:extLst>
          </p:cNvPr>
          <p:cNvSpPr>
            <a:spLocks noGrp="1"/>
          </p:cNvSpPr>
          <p:nvPr>
            <p:ph type="title"/>
          </p:nvPr>
        </p:nvSpPr>
        <p:spPr/>
        <p:txBody>
          <a:bodyPr/>
          <a:lstStyle/>
          <a:p>
            <a:pPr algn="l" rtl="0"/>
            <a:r>
              <a:rPr lang="en-US" dirty="0"/>
              <a:t>Method of preparation:</a:t>
            </a:r>
            <a:br>
              <a:rPr lang="en-US" dirty="0"/>
            </a:br>
            <a:endParaRPr lang="en-US" dirty="0"/>
          </a:p>
        </p:txBody>
      </p:sp>
      <p:sp>
        <p:nvSpPr>
          <p:cNvPr id="3" name="عنصر نائب للمحتوى 2">
            <a:extLst>
              <a:ext uri="{FF2B5EF4-FFF2-40B4-BE49-F238E27FC236}">
                <a16:creationId xmlns:a16="http://schemas.microsoft.com/office/drawing/2014/main" id="{89CB2A19-72DE-C3CD-D972-D26D6558E42C}"/>
              </a:ext>
            </a:extLst>
          </p:cNvPr>
          <p:cNvSpPr>
            <a:spLocks noGrp="1"/>
          </p:cNvSpPr>
          <p:nvPr>
            <p:ph idx="1"/>
          </p:nvPr>
        </p:nvSpPr>
        <p:spPr/>
        <p:txBody>
          <a:bodyPr>
            <a:normAutofit/>
          </a:bodyPr>
          <a:lstStyle/>
          <a:p>
            <a:pPr algn="l" rtl="0"/>
            <a:r>
              <a:rPr lang="en-US" dirty="0"/>
              <a:t>1.  Finally powdered the solid particle (in diffusible), mixing, them by mortar through geometrical method.</a:t>
            </a:r>
          </a:p>
          <a:p>
            <a:pPr algn="l" rtl="0"/>
            <a:r>
              <a:rPr lang="en-US" dirty="0"/>
              <a:t>2.  Add tragacanth powder to the mortar with mixing.</a:t>
            </a:r>
          </a:p>
          <a:p>
            <a:pPr algn="l" rtl="0"/>
            <a:r>
              <a:rPr lang="en-US" dirty="0"/>
              <a:t>3.  Take ¾ of vehicle, after subtracting the volume of other liquid if present, then divide into 3 equal portions.</a:t>
            </a:r>
          </a:p>
          <a:p>
            <a:pPr algn="l" rtl="0"/>
            <a:r>
              <a:rPr lang="en-US" dirty="0"/>
              <a:t>- 1/3→for formation of smooth paste.</a:t>
            </a:r>
          </a:p>
          <a:p>
            <a:pPr algn="l" rtl="0"/>
            <a:r>
              <a:rPr lang="en-US" dirty="0"/>
              <a:t>- 2/3→for dilution.</a:t>
            </a:r>
          </a:p>
          <a:p>
            <a:pPr algn="l" rtl="0"/>
            <a:r>
              <a:rPr lang="en-US" dirty="0"/>
              <a:t>- 3/3→for washing.</a:t>
            </a:r>
          </a:p>
          <a:p>
            <a:pPr algn="l" rtl="0"/>
            <a:r>
              <a:rPr lang="en-US" dirty="0"/>
              <a:t>4.   Add other liquid &amp; complete the volume</a:t>
            </a:r>
          </a:p>
        </p:txBody>
      </p:sp>
    </p:spTree>
    <p:extLst>
      <p:ext uri="{BB962C8B-B14F-4D97-AF65-F5344CB8AC3E}">
        <p14:creationId xmlns:p14="http://schemas.microsoft.com/office/powerpoint/2010/main" val="15129674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9663272-22A6-045A-B066-95BBAA75F9EB}"/>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id="{337B864B-5D1C-D0B3-3894-665AC51DAE2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63690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DA8CB3A-E9CE-91E1-3BE4-98440F09A618}"/>
              </a:ext>
            </a:extLst>
          </p:cNvPr>
          <p:cNvSpPr>
            <a:spLocks noGrp="1"/>
          </p:cNvSpPr>
          <p:nvPr>
            <p:ph type="title"/>
          </p:nvPr>
        </p:nvSpPr>
        <p:spPr/>
        <p:txBody>
          <a:bodyPr/>
          <a:lstStyle/>
          <a:p>
            <a:pPr algn="l" rtl="0"/>
            <a:r>
              <a:rPr lang="en-US" sz="4400" dirty="0">
                <a:solidFill>
                  <a:schemeClr val="accent2">
                    <a:lumMod val="75000"/>
                  </a:schemeClr>
                </a:solidFill>
                <a:effectLst>
                  <a:outerShdw blurRad="38100" dist="38100" dir="2700000" algn="tl">
                    <a:srgbClr val="000000">
                      <a:alpha val="43137"/>
                    </a:srgbClr>
                  </a:outerShdw>
                </a:effectLst>
              </a:rPr>
              <a:t>Problems in preparation of Solution:</a:t>
            </a:r>
            <a:br>
              <a:rPr lang="en-US" sz="4400" dirty="0">
                <a:solidFill>
                  <a:schemeClr val="accent2">
                    <a:lumMod val="75000"/>
                  </a:schemeClr>
                </a:solidFill>
                <a:effectLst>
                  <a:outerShdw blurRad="38100" dist="38100" dir="2700000" algn="tl">
                    <a:srgbClr val="000000">
                      <a:alpha val="43137"/>
                    </a:srgbClr>
                  </a:outerShdw>
                </a:effectLst>
              </a:rPr>
            </a:br>
            <a:endParaRPr lang="en-US" dirty="0"/>
          </a:p>
        </p:txBody>
      </p:sp>
      <p:sp>
        <p:nvSpPr>
          <p:cNvPr id="3" name="عنصر نائب للمحتوى 2">
            <a:extLst>
              <a:ext uri="{FF2B5EF4-FFF2-40B4-BE49-F238E27FC236}">
                <a16:creationId xmlns:a16="http://schemas.microsoft.com/office/drawing/2014/main" id="{8E9CC938-30C5-AC79-3A44-598CEFB599D2}"/>
              </a:ext>
            </a:extLst>
          </p:cNvPr>
          <p:cNvSpPr>
            <a:spLocks noGrp="1"/>
          </p:cNvSpPr>
          <p:nvPr>
            <p:ph idx="1"/>
          </p:nvPr>
        </p:nvSpPr>
        <p:spPr/>
        <p:txBody>
          <a:bodyPr/>
          <a:lstStyle/>
          <a:p>
            <a:pPr marL="0" indent="0" algn="l" rtl="0">
              <a:buNone/>
            </a:pPr>
            <a:r>
              <a:rPr lang="en-US" sz="2800" dirty="0">
                <a:latin typeface="Times New Roman" panose="02020603050405020304" pitchFamily="18" charset="0"/>
                <a:cs typeface="Times New Roman" panose="02020603050405020304" pitchFamily="18" charset="0"/>
              </a:rPr>
              <a:t>5.  If we have substance with large particle size (crystal) it must be reduced using mortar &amp; pestle to increase the solubility of the substance ex: ferrous sulfate.         </a:t>
            </a:r>
          </a:p>
          <a:p>
            <a:pPr marL="0" indent="0" algn="l" rtl="0">
              <a:buNone/>
            </a:pPr>
            <a:r>
              <a:rPr lang="en-US" sz="2800" dirty="0">
                <a:latin typeface="Times New Roman" panose="02020603050405020304" pitchFamily="18" charset="0"/>
                <a:cs typeface="Times New Roman" panose="02020603050405020304" pitchFamily="18" charset="0"/>
              </a:rPr>
              <a:t>6. If we have substance insoluble in vehicle, we must add other substance to increase the solubility for ex. / surfactant.   ex.: Aspirin → insoluble in water and sod. Citrate is added to increase the solubility by making complex that is soluble in water.  </a:t>
            </a:r>
          </a:p>
          <a:p>
            <a:pPr marL="0" indent="0" algn="l" rtl="0">
              <a:buNone/>
            </a:pPr>
            <a:r>
              <a:rPr lang="en-US" sz="2800" dirty="0">
                <a:latin typeface="Times New Roman" panose="02020603050405020304" pitchFamily="18" charset="0"/>
                <a:cs typeface="Times New Roman" panose="02020603050405020304" pitchFamily="18" charset="0"/>
              </a:rPr>
              <a:t>7.  Temp.is very important in the dissolution (endothermic or exothermic)</a:t>
            </a:r>
          </a:p>
          <a:p>
            <a:pPr algn="l" rtl="0"/>
            <a:endParaRPr lang="en-US" dirty="0"/>
          </a:p>
        </p:txBody>
      </p:sp>
    </p:spTree>
    <p:extLst>
      <p:ext uri="{BB962C8B-B14F-4D97-AF65-F5344CB8AC3E}">
        <p14:creationId xmlns:p14="http://schemas.microsoft.com/office/powerpoint/2010/main" val="2036385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DCDF3C8-409A-4AEC-9358-61C5DEA9D29D}"/>
              </a:ext>
            </a:extLst>
          </p:cNvPr>
          <p:cNvSpPr>
            <a:spLocks noGrp="1"/>
          </p:cNvSpPr>
          <p:nvPr>
            <p:ph type="title"/>
          </p:nvPr>
        </p:nvSpPr>
        <p:spPr/>
        <p:txBody>
          <a:bodyPr>
            <a:normAutofit fontScale="90000"/>
          </a:bodyPr>
          <a:lstStyle/>
          <a:p>
            <a:pPr algn="l" rtl="0"/>
            <a:r>
              <a:rPr lang="en-US" b="1" dirty="0">
                <a:solidFill>
                  <a:srgbClr val="FFC000"/>
                </a:solidFill>
                <a:effectLst>
                  <a:outerShdw blurRad="38100" dist="38100" dir="2700000" algn="tl">
                    <a:srgbClr val="000000">
                      <a:alpha val="43137"/>
                    </a:srgbClr>
                  </a:outerShdw>
                </a:effectLst>
              </a:rPr>
              <a:t>General procedure for  preparation of simple solution</a:t>
            </a:r>
            <a:br>
              <a:rPr lang="en-US" dirty="0"/>
            </a:br>
            <a:endParaRPr lang="en-US" dirty="0"/>
          </a:p>
        </p:txBody>
      </p:sp>
      <p:sp>
        <p:nvSpPr>
          <p:cNvPr id="3" name="عنصر نائب للمحتوى 2">
            <a:extLst>
              <a:ext uri="{FF2B5EF4-FFF2-40B4-BE49-F238E27FC236}">
                <a16:creationId xmlns:a16="http://schemas.microsoft.com/office/drawing/2014/main" id="{65411B33-5C4A-54EA-346F-1451579C5D17}"/>
              </a:ext>
            </a:extLst>
          </p:cNvPr>
          <p:cNvSpPr>
            <a:spLocks noGrp="1"/>
          </p:cNvSpPr>
          <p:nvPr>
            <p:ph idx="1"/>
          </p:nvPr>
        </p:nvSpPr>
        <p:spPr/>
        <p:txBody>
          <a:bodyPr>
            <a:normAutofit/>
          </a:bodyPr>
          <a:lstStyle/>
          <a:p>
            <a:pPr marL="0" indent="0" algn="l" rtl="0">
              <a:buNone/>
            </a:pPr>
            <a:r>
              <a:rPr lang="en-US" dirty="0"/>
              <a:t>1.  Weight the solid ingredients, mix them together.                                </a:t>
            </a:r>
          </a:p>
          <a:p>
            <a:pPr marL="0" indent="0" algn="l" rtl="0">
              <a:buNone/>
            </a:pPr>
            <a:r>
              <a:rPr lang="en-US" dirty="0"/>
              <a:t>2.  If there is any liq. Subtract the volume of liq. Ingredient from 3/4 vol. of Rx          </a:t>
            </a:r>
          </a:p>
          <a:p>
            <a:pPr marL="0" indent="0" algn="l" rtl="0">
              <a:buNone/>
            </a:pPr>
            <a:r>
              <a:rPr lang="en-US" dirty="0"/>
              <a:t>3.   Dissolve them in 3/4 vol. (or remaining) vol. of solvent in beaker.                            </a:t>
            </a:r>
          </a:p>
          <a:p>
            <a:pPr marL="0" indent="0" algn="l" rtl="0">
              <a:buNone/>
            </a:pPr>
            <a:r>
              <a:rPr lang="en-US" dirty="0"/>
              <a:t>4.  Add any liquid Ingredient if present, and then complete the volume of prescription  </a:t>
            </a:r>
          </a:p>
          <a:p>
            <a:pPr marL="0" indent="0" algn="l" rtl="0">
              <a:buNone/>
            </a:pPr>
            <a:r>
              <a:rPr lang="en-US" dirty="0"/>
              <a:t>5. Transfer it to wide mouth bottle &amp;label it. (Label: if the color of label is white so this means it's for internal use, but if the color of label is red or pink so it's for external use).</a:t>
            </a:r>
          </a:p>
        </p:txBody>
      </p:sp>
    </p:spTree>
    <p:extLst>
      <p:ext uri="{BB962C8B-B14F-4D97-AF65-F5344CB8AC3E}">
        <p14:creationId xmlns:p14="http://schemas.microsoft.com/office/powerpoint/2010/main" val="100005509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TotalTime>
  <Words>5598</Words>
  <Application>Microsoft Office PowerPoint</Application>
  <PresentationFormat>شاشة عريضة</PresentationFormat>
  <Paragraphs>477</Paragraphs>
  <Slides>75</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75</vt:i4>
      </vt:variant>
    </vt:vector>
  </HeadingPairs>
  <TitlesOfParts>
    <vt:vector size="81" baseType="lpstr">
      <vt:lpstr>Arial</vt:lpstr>
      <vt:lpstr>Calibri</vt:lpstr>
      <vt:lpstr>Calibri Light</vt:lpstr>
      <vt:lpstr>Times New Roman</vt:lpstr>
      <vt:lpstr>Wingdings</vt:lpstr>
      <vt:lpstr>نسق Office</vt:lpstr>
      <vt:lpstr>Third stage 2023-2024 ph.technology lab </vt:lpstr>
      <vt:lpstr>عرض تقديمي في PowerPoint</vt:lpstr>
      <vt:lpstr>Classification </vt:lpstr>
      <vt:lpstr>عرض تقديمي في PowerPoint</vt:lpstr>
      <vt:lpstr>عرض تقديمي في PowerPoint</vt:lpstr>
      <vt:lpstr>عرض تقديمي في PowerPoint</vt:lpstr>
      <vt:lpstr>Problems in preparation of Solution: </vt:lpstr>
      <vt:lpstr>Problems in preparation of Solution: </vt:lpstr>
      <vt:lpstr>General procedure for  preparation of simple solution </vt:lpstr>
      <vt:lpstr>عرض تقديمي في PowerPoint</vt:lpstr>
      <vt:lpstr>عرض تقديمي في PowerPoint</vt:lpstr>
      <vt:lpstr>عرض تقديمي في PowerPoint</vt:lpstr>
      <vt:lpstr>عرض تقديمي في PowerPoint</vt:lpstr>
      <vt:lpstr>Lab 2 </vt:lpstr>
      <vt:lpstr>عرض تقديمي في PowerPoint</vt:lpstr>
      <vt:lpstr>عرض تقديمي في PowerPoint</vt:lpstr>
      <vt:lpstr>عرض تقديمي في PowerPoint</vt:lpstr>
      <vt:lpstr>عرض تقديمي في PowerPoint</vt:lpstr>
      <vt:lpstr>عرض تقديمي في PowerPoint</vt:lpstr>
      <vt:lpstr>Nasal Solutions: </vt:lpstr>
      <vt:lpstr>عرض تقديمي في PowerPoint</vt:lpstr>
      <vt:lpstr>عرض تقديمي في PowerPoint</vt:lpstr>
      <vt:lpstr>عرض تقديمي في PowerPoint</vt:lpstr>
      <vt:lpstr>LAB 3</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Lab 4 syrups </vt:lpstr>
      <vt:lpstr>عرض تقديمي في PowerPoint</vt:lpstr>
      <vt:lpstr>عرض تقديمي في PowerPoint</vt:lpstr>
      <vt:lpstr>عرض تقديمي في PowerPoint</vt:lpstr>
      <vt:lpstr>--</vt:lpstr>
      <vt:lpstr>عرض تقديمي في PowerPoint</vt:lpstr>
      <vt:lpstr>عرض تقديمي في PowerPoint</vt:lpstr>
      <vt:lpstr>عرض تقديمي في PowerPoint</vt:lpstr>
      <vt:lpstr>عرض تقديمي في PowerPoint</vt:lpstr>
      <vt:lpstr>Lab 5: Dextrose Based Syrup &amp; Sugar Free Syrup </vt:lpstr>
      <vt:lpstr>عرض تقديمي في PowerPoint</vt:lpstr>
      <vt:lpstr>عرض تقديمي في PowerPoint</vt:lpstr>
      <vt:lpstr>عرض تقديمي في PowerPoint</vt:lpstr>
      <vt:lpstr>عرض تقديمي في PowerPoint</vt:lpstr>
      <vt:lpstr>عرض تقديمي في PowerPoint</vt:lpstr>
      <vt:lpstr>Lab 6 elixir and spirit </vt:lpstr>
      <vt:lpstr>Properties: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Lab 7: Suspension</vt:lpstr>
      <vt:lpstr>Properties of good suspension:  </vt:lpstr>
      <vt:lpstr>Advantages of suspension: </vt:lpstr>
      <vt:lpstr>Disadvantages of suspension: </vt:lpstr>
      <vt:lpstr>عرض تقديمي في PowerPoint</vt:lpstr>
      <vt:lpstr>عرض تقديمي في PowerPoint</vt:lpstr>
      <vt:lpstr>General method for preparation: </vt:lpstr>
      <vt:lpstr>عرض تقديمي في PowerPoint</vt:lpstr>
      <vt:lpstr>عرض تقديمي في PowerPoint</vt:lpstr>
      <vt:lpstr>Method of preparation: </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Third stage 2023-2024 ph.technology lab </dc:title>
  <dc:creator>neven nasef</dc:creator>
  <cp:lastModifiedBy>neven nasef</cp:lastModifiedBy>
  <cp:revision>9</cp:revision>
  <dcterms:created xsi:type="dcterms:W3CDTF">2023-09-20T14:09:10Z</dcterms:created>
  <dcterms:modified xsi:type="dcterms:W3CDTF">2023-12-04T19:28:15Z</dcterms:modified>
</cp:coreProperties>
</file>